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72" r:id="rId5"/>
    <p:sldMasterId id="2147483660" r:id="rId6"/>
  </p:sldMasterIdLst>
  <p:notesMasterIdLst>
    <p:notesMasterId r:id="rId38"/>
  </p:notesMasterIdLst>
  <p:sldIdLst>
    <p:sldId id="256" r:id="rId7"/>
    <p:sldId id="265" r:id="rId8"/>
    <p:sldId id="263" r:id="rId9"/>
    <p:sldId id="427" r:id="rId10"/>
    <p:sldId id="374" r:id="rId11"/>
    <p:sldId id="264" r:id="rId12"/>
    <p:sldId id="423" r:id="rId13"/>
    <p:sldId id="358" r:id="rId14"/>
    <p:sldId id="342" r:id="rId15"/>
    <p:sldId id="294" r:id="rId16"/>
    <p:sldId id="296" r:id="rId17"/>
    <p:sldId id="428" r:id="rId18"/>
    <p:sldId id="298" r:id="rId19"/>
    <p:sldId id="422" r:id="rId20"/>
    <p:sldId id="375" r:id="rId21"/>
    <p:sldId id="304" r:id="rId22"/>
    <p:sldId id="275" r:id="rId23"/>
    <p:sldId id="303" r:id="rId24"/>
    <p:sldId id="302" r:id="rId25"/>
    <p:sldId id="277" r:id="rId26"/>
    <p:sldId id="301" r:id="rId27"/>
    <p:sldId id="376" r:id="rId28"/>
    <p:sldId id="424" r:id="rId29"/>
    <p:sldId id="401" r:id="rId30"/>
    <p:sldId id="426" r:id="rId31"/>
    <p:sldId id="425" r:id="rId32"/>
    <p:sldId id="404" r:id="rId33"/>
    <p:sldId id="373" r:id="rId34"/>
    <p:sldId id="402" r:id="rId35"/>
    <p:sldId id="405" r:id="rId36"/>
    <p:sldId id="400" r:id="rId37"/>
  </p:sldIdLst>
  <p:sldSz cx="12192000" cy="6858000"/>
  <p:notesSz cx="6797675" cy="9926638"/>
  <p:custDataLst>
    <p:tags r:id="rId3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0EE662-F9B5-5868-5047-A2963CCBC6F6}" name="Johanna Schönhöfer" initials="JS" userId="S::johanna.schoenhoefer@ectaveo.ch::17c3a78f-0d36-47e9-b920-a55ace117f6d" providerId="AD"/>
  <p188:author id="{117757B0-7D34-ED3F-83B1-5AC550894929}" name="Joëlle Clemen" initials="JC" userId="S::joelle.clemen@ectaveo.ch::76cfbdef-221a-4b59-aed8-05c496251aa8" providerId="AD"/>
  <p188:author id="{71EE7EDB-79DE-A50C-E22B-1EE5AE60FC11}" name="Carmen Ferri" initials="CF" userId="S::carmen.ferri@ectaveo.ch::d3a96a1a-5c55-4c2b-815c-caab095d9aa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aina Andri" initials="SA" lastIdx="1" clrIdx="0">
    <p:extLst>
      <p:ext uri="{19B8F6BF-5375-455C-9EA6-DF929625EA0E}">
        <p15:presenceInfo xmlns:p15="http://schemas.microsoft.com/office/powerpoint/2012/main" userId="S-1-5-21-3883817101-2747747818-3007571765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59972" autoAdjust="0"/>
  </p:normalViewPr>
  <p:slideViewPr>
    <p:cSldViewPr>
      <p:cViewPr varScale="1">
        <p:scale>
          <a:sx n="66" d="100"/>
          <a:sy n="66" d="100"/>
        </p:scale>
        <p:origin x="231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na Illmer" userId="96b695b68d621ed2" providerId="LiveId" clId="{4BF3BB1D-B3CF-4361-982C-C6DFB5F38567}"/>
    <pc:docChg chg="modSld">
      <pc:chgData name="Verena Illmer" userId="96b695b68d621ed2" providerId="LiveId" clId="{4BF3BB1D-B3CF-4361-982C-C6DFB5F38567}" dt="2022-09-04T16:03:57.610" v="5" actId="20577"/>
      <pc:docMkLst>
        <pc:docMk/>
      </pc:docMkLst>
      <pc:sldChg chg="modNotesTx">
        <pc:chgData name="Verena Illmer" userId="96b695b68d621ed2" providerId="LiveId" clId="{4BF3BB1D-B3CF-4361-982C-C6DFB5F38567}" dt="2022-09-04T16:03:57.610" v="5" actId="20577"/>
        <pc:sldMkLst>
          <pc:docMk/>
          <pc:sldMk cId="3954490836" sldId="263"/>
        </pc:sldMkLst>
      </pc:sldChg>
      <pc:sldChg chg="modSp mod">
        <pc:chgData name="Verena Illmer" userId="96b695b68d621ed2" providerId="LiveId" clId="{4BF3BB1D-B3CF-4361-982C-C6DFB5F38567}" dt="2022-09-04T15:48:34.321" v="3" actId="20577"/>
        <pc:sldMkLst>
          <pc:docMk/>
          <pc:sldMk cId="3617347383" sldId="267"/>
        </pc:sldMkLst>
        <pc:graphicFrameChg chg="modGraphic">
          <ac:chgData name="Verena Illmer" userId="96b695b68d621ed2" providerId="LiveId" clId="{4BF3BB1D-B3CF-4361-982C-C6DFB5F38567}" dt="2022-09-04T15:48:34.321" v="3" actId="20577"/>
          <ac:graphicFrameMkLst>
            <pc:docMk/>
            <pc:sldMk cId="3617347383" sldId="267"/>
            <ac:graphicFrameMk id="3" creationId="{EFD07BE9-19CC-4447-B563-7711F9B5D74F}"/>
          </ac:graphicFrameMkLst>
        </pc:graphicFrameChg>
      </pc:sldChg>
    </pc:docChg>
  </pc:docChgLst>
  <pc:docChgLst>
    <pc:chgData name="Nicolas Moix" userId="ed80560d-f37e-4c60-845a-6c99e10e0f1e" providerId="ADAL" clId="{A9BFF628-3A54-F34C-9A11-4C8CD63AC85B}"/>
    <pc:docChg chg="custSel modSld">
      <pc:chgData name="Nicolas Moix" userId="ed80560d-f37e-4c60-845a-6c99e10e0f1e" providerId="ADAL" clId="{A9BFF628-3A54-F34C-9A11-4C8CD63AC85B}" dt="2022-10-11T04:53:23.522" v="31" actId="20577"/>
      <pc:docMkLst>
        <pc:docMk/>
      </pc:docMkLst>
      <pc:sldChg chg="modNotesTx">
        <pc:chgData name="Nicolas Moix" userId="ed80560d-f37e-4c60-845a-6c99e10e0f1e" providerId="ADAL" clId="{A9BFF628-3A54-F34C-9A11-4C8CD63AC85B}" dt="2022-10-11T04:47:51.087" v="25" actId="207"/>
        <pc:sldMkLst>
          <pc:docMk/>
          <pc:sldMk cId="3954490836" sldId="263"/>
        </pc:sldMkLst>
      </pc:sldChg>
      <pc:sldChg chg="modSp mod">
        <pc:chgData name="Nicolas Moix" userId="ed80560d-f37e-4c60-845a-6c99e10e0f1e" providerId="ADAL" clId="{A9BFF628-3A54-F34C-9A11-4C8CD63AC85B}" dt="2022-10-11T04:51:50.135" v="29" actId="400"/>
        <pc:sldMkLst>
          <pc:docMk/>
          <pc:sldMk cId="457912300" sldId="264"/>
        </pc:sldMkLst>
        <pc:spChg chg="mod">
          <ac:chgData name="Nicolas Moix" userId="ed80560d-f37e-4c60-845a-6c99e10e0f1e" providerId="ADAL" clId="{A9BFF628-3A54-F34C-9A11-4C8CD63AC85B}" dt="2022-10-11T04:51:50.135" v="29" actId="400"/>
          <ac:spMkLst>
            <pc:docMk/>
            <pc:sldMk cId="457912300" sldId="264"/>
            <ac:spMk id="6" creationId="{00000000-0000-0000-0000-000000000000}"/>
          </ac:spMkLst>
        </pc:spChg>
      </pc:sldChg>
      <pc:sldChg chg="modSp mod">
        <pc:chgData name="Nicolas Moix" userId="ed80560d-f37e-4c60-845a-6c99e10e0f1e" providerId="ADAL" clId="{A9BFF628-3A54-F34C-9A11-4C8CD63AC85B}" dt="2022-10-11T04:53:23.522" v="31" actId="20577"/>
        <pc:sldMkLst>
          <pc:docMk/>
          <pc:sldMk cId="3617347383" sldId="267"/>
        </pc:sldMkLst>
        <pc:graphicFrameChg chg="modGraphic">
          <ac:chgData name="Nicolas Moix" userId="ed80560d-f37e-4c60-845a-6c99e10e0f1e" providerId="ADAL" clId="{A9BFF628-3A54-F34C-9A11-4C8CD63AC85B}" dt="2022-10-11T04:53:23.522" v="31" actId="20577"/>
          <ac:graphicFrameMkLst>
            <pc:docMk/>
            <pc:sldMk cId="3617347383" sldId="267"/>
            <ac:graphicFrameMk id="3" creationId="{EFD07BE9-19CC-4447-B563-7711F9B5D74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CC056-1323-4038-9F4A-3BB77B44301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87D61AE-3E31-4F7B-8EB1-FFDCDB05F2D5}">
      <dgm:prSet phldrT="[Texte]"/>
      <dgm:spPr/>
      <dgm:t>
        <a:bodyPr/>
        <a:lstStyle/>
        <a:p>
          <a:r>
            <a:rPr lang="fr-CH" dirty="0"/>
            <a:t>1.</a:t>
          </a:r>
        </a:p>
      </dgm:t>
    </dgm:pt>
    <dgm:pt modelId="{D969E282-5DA1-4EE8-8825-ABDD316BCB9F}" type="parTrans" cxnId="{9ED52D22-89AF-4BD6-92B7-8404EC3D39B9}">
      <dgm:prSet/>
      <dgm:spPr/>
      <dgm:t>
        <a:bodyPr/>
        <a:lstStyle/>
        <a:p>
          <a:endParaRPr lang="fr-CH"/>
        </a:p>
      </dgm:t>
    </dgm:pt>
    <dgm:pt modelId="{7ECE0422-DDF8-46AB-B9A3-84E73357BDF7}" type="sibTrans" cxnId="{9ED52D22-89AF-4BD6-92B7-8404EC3D39B9}">
      <dgm:prSet/>
      <dgm:spPr/>
      <dgm:t>
        <a:bodyPr/>
        <a:lstStyle/>
        <a:p>
          <a:endParaRPr lang="fr-CH"/>
        </a:p>
      </dgm:t>
    </dgm:pt>
    <dgm:pt modelId="{93AE61E7-70B7-4A12-B60F-A48C3C94245C}">
      <dgm:prSet phldrT="[Texte]"/>
      <dgm:spPr/>
      <dgm:t>
        <a:bodyPr/>
        <a:lstStyle/>
        <a:p>
          <a:r>
            <a:rPr lang="fr-CH" dirty="0"/>
            <a:t>2.</a:t>
          </a:r>
        </a:p>
      </dgm:t>
    </dgm:pt>
    <dgm:pt modelId="{5FBB1C07-E4FA-4749-8B13-D9546B6387AA}" type="parTrans" cxnId="{7ECD69C0-2781-4A52-BA8E-BDBB0ACD7D46}">
      <dgm:prSet/>
      <dgm:spPr/>
      <dgm:t>
        <a:bodyPr/>
        <a:lstStyle/>
        <a:p>
          <a:endParaRPr lang="fr-CH"/>
        </a:p>
      </dgm:t>
    </dgm:pt>
    <dgm:pt modelId="{7667FC31-99E8-445D-B2C1-D5B58D5A27A5}" type="sibTrans" cxnId="{7ECD69C0-2781-4A52-BA8E-BDBB0ACD7D46}">
      <dgm:prSet/>
      <dgm:spPr/>
      <dgm:t>
        <a:bodyPr/>
        <a:lstStyle/>
        <a:p>
          <a:endParaRPr lang="fr-CH"/>
        </a:p>
      </dgm:t>
    </dgm:pt>
    <dgm:pt modelId="{D8C03D4A-F49B-4F57-8D8A-04B131415C74}">
      <dgm:prSet phldrT="[Texte]"/>
      <dgm:spPr/>
      <dgm:t>
        <a:bodyPr/>
        <a:lstStyle/>
        <a:p>
          <a:r>
            <a:rPr lang="fr-CH" dirty="0"/>
            <a:t>3.</a:t>
          </a:r>
        </a:p>
      </dgm:t>
    </dgm:pt>
    <dgm:pt modelId="{318CEDC3-7BF8-4BD6-9AFB-7526468F745C}" type="parTrans" cxnId="{01D532F0-C28D-4691-9887-E2ED25974DC5}">
      <dgm:prSet/>
      <dgm:spPr/>
      <dgm:t>
        <a:bodyPr/>
        <a:lstStyle/>
        <a:p>
          <a:endParaRPr lang="fr-CH"/>
        </a:p>
      </dgm:t>
    </dgm:pt>
    <dgm:pt modelId="{01D0E06E-CEFC-43A1-9198-33F59DB5B589}" type="sibTrans" cxnId="{01D532F0-C28D-4691-9887-E2ED25974DC5}">
      <dgm:prSet/>
      <dgm:spPr/>
      <dgm:t>
        <a:bodyPr/>
        <a:lstStyle/>
        <a:p>
          <a:endParaRPr lang="fr-CH"/>
        </a:p>
      </dgm:t>
    </dgm:pt>
    <dgm:pt modelId="{5D5A7979-B912-42B0-89E5-4032535B7E81}" type="pres">
      <dgm:prSet presAssocID="{D1ECC056-1323-4038-9F4A-3BB77B44301C}" presName="Name0" presStyleCnt="0">
        <dgm:presLayoutVars>
          <dgm:dir/>
          <dgm:animLvl val="lvl"/>
          <dgm:resizeHandles val="exact"/>
        </dgm:presLayoutVars>
      </dgm:prSet>
      <dgm:spPr/>
    </dgm:pt>
    <dgm:pt modelId="{E0E9CBF8-1AD4-4258-977F-198655189CDC}" type="pres">
      <dgm:prSet presAssocID="{687D61AE-3E31-4F7B-8EB1-FFDCDB05F2D5}" presName="Name8" presStyleCnt="0"/>
      <dgm:spPr/>
    </dgm:pt>
    <dgm:pt modelId="{14166359-27D3-49FE-B4C7-BE09ACA02C07}" type="pres">
      <dgm:prSet presAssocID="{687D61AE-3E31-4F7B-8EB1-FFDCDB05F2D5}" presName="level" presStyleLbl="node1" presStyleIdx="0" presStyleCnt="3" custScaleX="104082">
        <dgm:presLayoutVars>
          <dgm:chMax val="1"/>
          <dgm:bulletEnabled val="1"/>
        </dgm:presLayoutVars>
      </dgm:prSet>
      <dgm:spPr/>
    </dgm:pt>
    <dgm:pt modelId="{1FBBF53F-9C55-4E0D-B856-BDD41A6C4E3C}" type="pres">
      <dgm:prSet presAssocID="{687D61AE-3E31-4F7B-8EB1-FFDCDB05F2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D094C7-5870-40DE-BA78-11663CCD8AE0}" type="pres">
      <dgm:prSet presAssocID="{93AE61E7-70B7-4A12-B60F-A48C3C94245C}" presName="Name8" presStyleCnt="0"/>
      <dgm:spPr/>
    </dgm:pt>
    <dgm:pt modelId="{72C9BCB4-2AB3-412C-BD5F-0144C8990F20}" type="pres">
      <dgm:prSet presAssocID="{93AE61E7-70B7-4A12-B60F-A48C3C94245C}" presName="level" presStyleLbl="node1" presStyleIdx="1" presStyleCnt="3" custScaleX="101020">
        <dgm:presLayoutVars>
          <dgm:chMax val="1"/>
          <dgm:bulletEnabled val="1"/>
        </dgm:presLayoutVars>
      </dgm:prSet>
      <dgm:spPr/>
    </dgm:pt>
    <dgm:pt modelId="{9CBA27C4-1BD4-4983-9712-50185390DB19}" type="pres">
      <dgm:prSet presAssocID="{93AE61E7-70B7-4A12-B60F-A48C3C94245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2B3AAF-0818-42B0-8E09-5DA400567943}" type="pres">
      <dgm:prSet presAssocID="{D8C03D4A-F49B-4F57-8D8A-04B131415C74}" presName="Name8" presStyleCnt="0"/>
      <dgm:spPr/>
    </dgm:pt>
    <dgm:pt modelId="{A2DEEAE1-5E93-4B75-AB2A-78B80F7C9567}" type="pres">
      <dgm:prSet presAssocID="{D8C03D4A-F49B-4F57-8D8A-04B131415C74}" presName="level" presStyleLbl="node1" presStyleIdx="2" presStyleCnt="3" custLinFactNeighborX="4396" custLinFactNeighborY="35892">
        <dgm:presLayoutVars>
          <dgm:chMax val="1"/>
          <dgm:bulletEnabled val="1"/>
        </dgm:presLayoutVars>
      </dgm:prSet>
      <dgm:spPr/>
    </dgm:pt>
    <dgm:pt modelId="{0916ECB8-C446-4AE9-8D4C-40346E542A7F}" type="pres">
      <dgm:prSet presAssocID="{D8C03D4A-F49B-4F57-8D8A-04B131415C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ED52D22-89AF-4BD6-92B7-8404EC3D39B9}" srcId="{D1ECC056-1323-4038-9F4A-3BB77B44301C}" destId="{687D61AE-3E31-4F7B-8EB1-FFDCDB05F2D5}" srcOrd="0" destOrd="0" parTransId="{D969E282-5DA1-4EE8-8825-ABDD316BCB9F}" sibTransId="{7ECE0422-DDF8-46AB-B9A3-84E73357BDF7}"/>
    <dgm:cxn modelId="{35F9F831-9F32-47FD-9033-CEAA7B710287}" type="presOf" srcId="{93AE61E7-70B7-4A12-B60F-A48C3C94245C}" destId="{72C9BCB4-2AB3-412C-BD5F-0144C8990F20}" srcOrd="0" destOrd="0" presId="urn:microsoft.com/office/officeart/2005/8/layout/pyramid1"/>
    <dgm:cxn modelId="{86A3F83A-E091-4BCD-805D-206A38E54598}" type="presOf" srcId="{D1ECC056-1323-4038-9F4A-3BB77B44301C}" destId="{5D5A7979-B912-42B0-89E5-4032535B7E81}" srcOrd="0" destOrd="0" presId="urn:microsoft.com/office/officeart/2005/8/layout/pyramid1"/>
    <dgm:cxn modelId="{AAC72743-8BF5-41A0-A52C-271EC962CD8A}" type="presOf" srcId="{D8C03D4A-F49B-4F57-8D8A-04B131415C74}" destId="{0916ECB8-C446-4AE9-8D4C-40346E542A7F}" srcOrd="1" destOrd="0" presId="urn:microsoft.com/office/officeart/2005/8/layout/pyramid1"/>
    <dgm:cxn modelId="{2031C753-B0AD-483C-9898-5BFF266D999C}" type="presOf" srcId="{D8C03D4A-F49B-4F57-8D8A-04B131415C74}" destId="{A2DEEAE1-5E93-4B75-AB2A-78B80F7C9567}" srcOrd="0" destOrd="0" presId="urn:microsoft.com/office/officeart/2005/8/layout/pyramid1"/>
    <dgm:cxn modelId="{90B6D174-977B-49AE-B9F1-1A3564CF69F6}" type="presOf" srcId="{687D61AE-3E31-4F7B-8EB1-FFDCDB05F2D5}" destId="{1FBBF53F-9C55-4E0D-B856-BDD41A6C4E3C}" srcOrd="1" destOrd="0" presId="urn:microsoft.com/office/officeart/2005/8/layout/pyramid1"/>
    <dgm:cxn modelId="{3596647F-DBC4-42A5-B910-0D7C78B48168}" type="presOf" srcId="{93AE61E7-70B7-4A12-B60F-A48C3C94245C}" destId="{9CBA27C4-1BD4-4983-9712-50185390DB19}" srcOrd="1" destOrd="0" presId="urn:microsoft.com/office/officeart/2005/8/layout/pyramid1"/>
    <dgm:cxn modelId="{7ECD69C0-2781-4A52-BA8E-BDBB0ACD7D46}" srcId="{D1ECC056-1323-4038-9F4A-3BB77B44301C}" destId="{93AE61E7-70B7-4A12-B60F-A48C3C94245C}" srcOrd="1" destOrd="0" parTransId="{5FBB1C07-E4FA-4749-8B13-D9546B6387AA}" sibTransId="{7667FC31-99E8-445D-B2C1-D5B58D5A27A5}"/>
    <dgm:cxn modelId="{A53A41E6-D294-48D6-82C4-8D4A8455D9FD}" type="presOf" srcId="{687D61AE-3E31-4F7B-8EB1-FFDCDB05F2D5}" destId="{14166359-27D3-49FE-B4C7-BE09ACA02C07}" srcOrd="0" destOrd="0" presId="urn:microsoft.com/office/officeart/2005/8/layout/pyramid1"/>
    <dgm:cxn modelId="{01D532F0-C28D-4691-9887-E2ED25974DC5}" srcId="{D1ECC056-1323-4038-9F4A-3BB77B44301C}" destId="{D8C03D4A-F49B-4F57-8D8A-04B131415C74}" srcOrd="2" destOrd="0" parTransId="{318CEDC3-7BF8-4BD6-9AFB-7526468F745C}" sibTransId="{01D0E06E-CEFC-43A1-9198-33F59DB5B589}"/>
    <dgm:cxn modelId="{948EE7BD-3965-4237-9515-5ADB3F08CE61}" type="presParOf" srcId="{5D5A7979-B912-42B0-89E5-4032535B7E81}" destId="{E0E9CBF8-1AD4-4258-977F-198655189CDC}" srcOrd="0" destOrd="0" presId="urn:microsoft.com/office/officeart/2005/8/layout/pyramid1"/>
    <dgm:cxn modelId="{267F416B-24FB-47E9-B93F-F8790817E83D}" type="presParOf" srcId="{E0E9CBF8-1AD4-4258-977F-198655189CDC}" destId="{14166359-27D3-49FE-B4C7-BE09ACA02C07}" srcOrd="0" destOrd="0" presId="urn:microsoft.com/office/officeart/2005/8/layout/pyramid1"/>
    <dgm:cxn modelId="{09BD505E-1CAD-43AB-B965-3C3B785C477A}" type="presParOf" srcId="{E0E9CBF8-1AD4-4258-977F-198655189CDC}" destId="{1FBBF53F-9C55-4E0D-B856-BDD41A6C4E3C}" srcOrd="1" destOrd="0" presId="urn:microsoft.com/office/officeart/2005/8/layout/pyramid1"/>
    <dgm:cxn modelId="{B418A77F-3B32-468B-A763-2549941F49AA}" type="presParOf" srcId="{5D5A7979-B912-42B0-89E5-4032535B7E81}" destId="{10D094C7-5870-40DE-BA78-11663CCD8AE0}" srcOrd="1" destOrd="0" presId="urn:microsoft.com/office/officeart/2005/8/layout/pyramid1"/>
    <dgm:cxn modelId="{FF9B5B46-F637-439F-8B9C-CFFBAC3766C6}" type="presParOf" srcId="{10D094C7-5870-40DE-BA78-11663CCD8AE0}" destId="{72C9BCB4-2AB3-412C-BD5F-0144C8990F20}" srcOrd="0" destOrd="0" presId="urn:microsoft.com/office/officeart/2005/8/layout/pyramid1"/>
    <dgm:cxn modelId="{92DB3011-F904-41A0-BE88-DE6DAF08BD95}" type="presParOf" srcId="{10D094C7-5870-40DE-BA78-11663CCD8AE0}" destId="{9CBA27C4-1BD4-4983-9712-50185390DB19}" srcOrd="1" destOrd="0" presId="urn:microsoft.com/office/officeart/2005/8/layout/pyramid1"/>
    <dgm:cxn modelId="{98FB6419-8C40-43EC-AD4E-79834B2CE673}" type="presParOf" srcId="{5D5A7979-B912-42B0-89E5-4032535B7E81}" destId="{1F2B3AAF-0818-42B0-8E09-5DA400567943}" srcOrd="2" destOrd="0" presId="urn:microsoft.com/office/officeart/2005/8/layout/pyramid1"/>
    <dgm:cxn modelId="{0F40D773-8336-46B7-9401-D3739DE4D864}" type="presParOf" srcId="{1F2B3AAF-0818-42B0-8E09-5DA400567943}" destId="{A2DEEAE1-5E93-4B75-AB2A-78B80F7C9567}" srcOrd="0" destOrd="0" presId="urn:microsoft.com/office/officeart/2005/8/layout/pyramid1"/>
    <dgm:cxn modelId="{3BB595E5-763C-43D8-B936-7138C3454BFC}" type="presParOf" srcId="{1F2B3AAF-0818-42B0-8E09-5DA400567943}" destId="{0916ECB8-C446-4AE9-8D4C-40346E542A7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66359-27D3-49FE-B4C7-BE09ACA02C07}">
      <dsp:nvSpPr>
        <dsp:cNvPr id="0" name=""/>
        <dsp:cNvSpPr/>
      </dsp:nvSpPr>
      <dsp:spPr>
        <a:xfrm>
          <a:off x="1645894" y="0"/>
          <a:ext cx="1748771" cy="1496198"/>
        </a:xfrm>
        <a:prstGeom prst="trapezoid">
          <a:avLst>
            <a:gd name="adj" fmla="val 561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6500" kern="1200" dirty="0"/>
            <a:t>1.</a:t>
          </a:r>
        </a:p>
      </dsp:txBody>
      <dsp:txXfrm>
        <a:off x="1645894" y="0"/>
        <a:ext cx="1748771" cy="1496198"/>
      </dsp:txXfrm>
    </dsp:sp>
    <dsp:sp modelId="{72C9BCB4-2AB3-412C-BD5F-0144C8990F20}">
      <dsp:nvSpPr>
        <dsp:cNvPr id="0" name=""/>
        <dsp:cNvSpPr/>
      </dsp:nvSpPr>
      <dsp:spPr>
        <a:xfrm>
          <a:off x="822955" y="1496198"/>
          <a:ext cx="3394649" cy="1496198"/>
        </a:xfrm>
        <a:prstGeom prst="trapezoid">
          <a:avLst>
            <a:gd name="adj" fmla="val 561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6500" kern="1200" dirty="0"/>
            <a:t>2.</a:t>
          </a:r>
        </a:p>
      </dsp:txBody>
      <dsp:txXfrm>
        <a:off x="1417019" y="1496198"/>
        <a:ext cx="2206521" cy="1496198"/>
      </dsp:txXfrm>
    </dsp:sp>
    <dsp:sp modelId="{A2DEEAE1-5E93-4B75-AB2A-78B80F7C9567}">
      <dsp:nvSpPr>
        <dsp:cNvPr id="0" name=""/>
        <dsp:cNvSpPr/>
      </dsp:nvSpPr>
      <dsp:spPr>
        <a:xfrm>
          <a:off x="0" y="2992397"/>
          <a:ext cx="5040560" cy="1496198"/>
        </a:xfrm>
        <a:prstGeom prst="trapezoid">
          <a:avLst>
            <a:gd name="adj" fmla="val 561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6500" kern="1200" dirty="0"/>
            <a:t>3.</a:t>
          </a:r>
        </a:p>
      </dsp:txBody>
      <dsp:txXfrm>
        <a:off x="882097" y="2992397"/>
        <a:ext cx="3276364" cy="1496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823F-8271-4E40-8173-30F60AD3F097}" type="datetimeFigureOut">
              <a:rPr lang="de-DE" smtClean="0"/>
              <a:pPr/>
              <a:t>12.09.2025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89DC-B868-4A76-93F1-E20505CB5D10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758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536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0" dirty="0"/>
              <a:t>Complétez si besoin. </a:t>
            </a:r>
          </a:p>
          <a:p>
            <a:endParaRPr lang="fr-CH" b="0" dirty="0"/>
          </a:p>
          <a:p>
            <a:r>
              <a:rPr lang="fr-CH" b="0" dirty="0"/>
              <a:t>Le temps est court pour la partie théorique sur la Constitution. Merci d’axer sur la pratique.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078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594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724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Exposez le principe de subsidiarité en demandant aux apprenti.es d’expliquer de quel niveau relève telle ou telle compétence. Vous pouvez par exemple vous référer au lien suivant : https://www.ch.ch/fr/systeme-politique/fonctionnement-et-organisation-de-la-suisse/federalisme/ (consulté le 20.01.2022)</a:t>
            </a:r>
          </a:p>
          <a:p>
            <a:endParaRPr lang="de-CH" dirty="0"/>
          </a:p>
          <a:p>
            <a:r>
              <a:rPr lang="fr-CH" dirty="0"/>
              <a:t>Confédération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Politique extérieure et de sécurité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Régime douanier et système monétaire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Législation fédérale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Défense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buFont typeface="Arial" panose="020B0604020202020204" pitchFamily="34" charset="0"/>
              <a:buNone/>
            </a:pPr>
            <a:r>
              <a:rPr lang="fr-CH" dirty="0"/>
              <a:t>Cantons</a:t>
            </a:r>
          </a:p>
          <a:p>
            <a:r>
              <a:rPr lang="fr-CH" dirty="0"/>
              <a:t>Selon la Constitution fédérale, tous les cantons ont les mêmes droits.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Finances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Système politique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trike="noStrike" baseline="0" dirty="0"/>
              <a:t>Impôts</a:t>
            </a:r>
            <a:r>
              <a:rPr lang="fr-CH" dirty="0"/>
              <a:t> (perception des impôts)</a:t>
            </a:r>
          </a:p>
          <a:p>
            <a:pPr>
              <a:buFont typeface="Arial" panose="020B0604020202020204" pitchFamily="34" charset="0"/>
              <a:buNone/>
            </a:pPr>
            <a:endParaRPr lang="de-CH" dirty="0"/>
          </a:p>
          <a:p>
            <a:r>
              <a:rPr lang="fr-CH" dirty="0"/>
              <a:t>Communes (en relation avec le canton)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Instruction publique et affaires sociales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Approvisionnement en énergie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Infrastructures routières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Aménagement local du territoire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Impôts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7346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CDDCD8D8-9D8C-43B8-BBA3-A14B9C419E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F52898EF-BFDB-45A7-AC1E-849E6A99B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fr-FR" dirty="0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CF54182E-B400-413B-AA69-FE12E7A35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A9D797-E1EF-4582-B1DE-0C39A5EA7CF6}" type="slidenum">
              <a:rPr lang="de-CH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C7D6FC-4D88-4C34-99F2-A79CB9ABE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11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0" dirty="0"/>
              <a:t>5 groupes, si possible. </a:t>
            </a:r>
          </a:p>
          <a:p>
            <a:endParaRPr lang="fr-CH" b="0" dirty="0"/>
          </a:p>
          <a:p>
            <a:r>
              <a:rPr lang="fr-CH" b="0" dirty="0"/>
              <a:t>Chaque groupe a 1 principe administratif qu’il explique. </a:t>
            </a:r>
          </a:p>
          <a:p>
            <a:endParaRPr lang="fr-CH" b="0" dirty="0"/>
          </a:p>
          <a:p>
            <a:r>
              <a:rPr lang="fr-CH" b="0" dirty="0"/>
              <a:t>Attribuez 1 fenêtre par groupe et ils/elles écrivent dessus leur principe administratif. Merci de faire attention, qu’il s’agit de stylos qui s’effacent ;-)</a:t>
            </a:r>
          </a:p>
          <a:p>
            <a:endParaRPr lang="fr-CH" b="0" dirty="0"/>
          </a:p>
          <a:p>
            <a:r>
              <a:rPr lang="fr-CH" b="0" dirty="0"/>
              <a:t>En pratiquant ainsi, ils/elles vont mieux retenir les éléments.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124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dirty="0">
                <a:latin typeface="Segoe UI" panose="020B0502040204020203" pitchFamily="34" charset="0"/>
              </a:rPr>
              <a:t>Demandez aux</a:t>
            </a:r>
            <a:r>
              <a:rPr lang="fr-CH" sz="1200" dirty="0">
                <a:latin typeface="Segoe UI" panose="020B0502040204020203" pitchFamily="34" charset="0"/>
              </a:rPr>
              <a:t> apprenti.es de vous donner des exemples concrets.</a:t>
            </a:r>
          </a:p>
          <a:p>
            <a:r>
              <a:rPr lang="fr-CH" sz="1200" dirty="0">
                <a:latin typeface="Segoe UI" panose="020B0502040204020203" pitchFamily="34" charset="0"/>
              </a:rPr>
              <a:t>Donnez vous-même des exemples concrets.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7750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H" dirty="0"/>
              <a:t>Merci d’expliquer les conflits d’intérêts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dirty="0"/>
              <a:t>Parler de la balance (pesée) des intérêts publics versus privés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sz="1200" dirty="0">
                <a:latin typeface="Segoe UI" panose="020B0502040204020203" pitchFamily="34" charset="0"/>
              </a:rPr>
              <a:t>Demandez aux apprenti.es de donner des exemples concrets.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8067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dirty="0">
                <a:latin typeface="Segoe UI" panose="020B0502040204020203" pitchFamily="34" charset="0"/>
              </a:rPr>
              <a:t>Demandez aux</a:t>
            </a:r>
            <a:r>
              <a:rPr lang="fr-CH" sz="1200" dirty="0">
                <a:latin typeface="Segoe UI" panose="020B0502040204020203" pitchFamily="34" charset="0"/>
              </a:rPr>
              <a:t> apprenti.es de vous donner des exemples concrets.</a:t>
            </a:r>
          </a:p>
          <a:p>
            <a:r>
              <a:rPr lang="fr-CH" sz="1200" dirty="0">
                <a:latin typeface="Segoe UI" panose="020B0502040204020203" pitchFamily="34" charset="0"/>
              </a:rPr>
              <a:t>Donnez vous-même des exemples concrets.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0032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dirty="0">
                <a:latin typeface="Segoe UI" panose="020B0502040204020203" pitchFamily="34" charset="0"/>
              </a:rPr>
              <a:t>Demandez aux</a:t>
            </a:r>
            <a:r>
              <a:rPr lang="fr-CH" sz="1200" dirty="0">
                <a:latin typeface="Segoe UI" panose="020B0502040204020203" pitchFamily="34" charset="0"/>
              </a:rPr>
              <a:t> apprenti.es de vous donner des exemples concrets.</a:t>
            </a:r>
          </a:p>
          <a:p>
            <a:r>
              <a:rPr lang="fr-CH" sz="1200" dirty="0">
                <a:latin typeface="Segoe UI" panose="020B0502040204020203" pitchFamily="34" charset="0"/>
              </a:rPr>
              <a:t>Donnez vous-même des exemples concrets.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662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7033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dirty="0">
                <a:latin typeface="Segoe UI" panose="020B0502040204020203" pitchFamily="34" charset="0"/>
              </a:rPr>
              <a:t>Demandez aux</a:t>
            </a:r>
            <a:r>
              <a:rPr lang="fr-CH" sz="1200" dirty="0">
                <a:latin typeface="Segoe UI" panose="020B0502040204020203" pitchFamily="34" charset="0"/>
              </a:rPr>
              <a:t> apprenti.es de vous donner des exemples concrets.</a:t>
            </a:r>
          </a:p>
          <a:p>
            <a:r>
              <a:rPr lang="fr-CH" sz="1200" dirty="0">
                <a:latin typeface="Segoe UI" panose="020B0502040204020203" pitchFamily="34" charset="0"/>
              </a:rPr>
              <a:t>Donnez vous-même des exemples concrets.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3758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Donner le </a:t>
            </a:r>
            <a:r>
              <a:rPr lang="de-CH" dirty="0" err="1"/>
              <a:t>livret</a:t>
            </a:r>
            <a:r>
              <a:rPr lang="de-CH" dirty="0"/>
              <a:t> des </a:t>
            </a:r>
            <a:r>
              <a:rPr lang="de-CH" dirty="0" err="1"/>
              <a:t>bonnes</a:t>
            </a:r>
            <a:r>
              <a:rPr lang="de-CH" dirty="0"/>
              <a:t> </a:t>
            </a:r>
            <a:r>
              <a:rPr lang="de-CH" dirty="0" err="1"/>
              <a:t>pratiques</a:t>
            </a:r>
            <a:r>
              <a:rPr lang="de-CH" dirty="0"/>
              <a:t> et </a:t>
            </a:r>
            <a:r>
              <a:rPr lang="de-CH" dirty="0" err="1"/>
              <a:t>demandez</a:t>
            </a:r>
            <a:r>
              <a:rPr lang="de-CH" dirty="0"/>
              <a:t>, comme </a:t>
            </a:r>
            <a:r>
              <a:rPr lang="de-CH" dirty="0" err="1"/>
              <a:t>guise</a:t>
            </a:r>
            <a:r>
              <a:rPr lang="de-CH" dirty="0"/>
              <a:t> de </a:t>
            </a:r>
            <a:r>
              <a:rPr lang="de-CH" dirty="0" err="1"/>
              <a:t>conclusion</a:t>
            </a:r>
            <a:r>
              <a:rPr lang="de-CH" dirty="0"/>
              <a:t>, de </a:t>
            </a:r>
            <a:r>
              <a:rPr lang="de-CH" dirty="0" err="1"/>
              <a:t>compléter</a:t>
            </a:r>
            <a:r>
              <a:rPr lang="de-CH" dirty="0"/>
              <a:t> le </a:t>
            </a:r>
            <a:r>
              <a:rPr lang="de-CH" dirty="0" err="1"/>
              <a:t>document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1 exemple (au </a:t>
            </a:r>
            <a:r>
              <a:rPr lang="de-CH" dirty="0" err="1"/>
              <a:t>minimum</a:t>
            </a:r>
            <a:r>
              <a:rPr lang="de-CH" dirty="0"/>
              <a:t>) de </a:t>
            </a:r>
            <a:r>
              <a:rPr lang="de-CH" dirty="0" err="1"/>
              <a:t>leur</a:t>
            </a:r>
            <a:r>
              <a:rPr lang="de-CH" dirty="0"/>
              <a:t> </a:t>
            </a:r>
            <a:r>
              <a:rPr lang="de-CH" dirty="0" err="1"/>
              <a:t>pratique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r>
              <a:rPr lang="de-CH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7191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0" dirty="0"/>
              <a:t>Il y a 4 «mini cases» en tout. En faire autant que possible.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8383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CDDCD8D8-9D8C-43B8-BBA3-A14B9C419E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F52898EF-BFDB-45A7-AC1E-849E6A99B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fr-FR" dirty="0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CF54182E-B400-413B-AA69-FE12E7A35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A9D797-E1EF-4582-B1DE-0C39A5EA7CF6}" type="slidenum">
              <a:rPr lang="de-CH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C7D6FC-4D88-4C34-99F2-A79CB9ABE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50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Préparez des flipcharts/panneaux d’affichage avec les termes suivants :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Protection des données, confidentialité et secret de fonction </a:t>
            </a:r>
            <a:r>
              <a:rPr lang="fr-CH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-&gt; ce thème est repris lors du jour 2 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Principe de transparence 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Fondements de l’action publique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Principes administratifs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sz="1800" b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Distribuez des stylos des 3 couleurs ou des post-it (ne pas hésiter à les demander au secrétariat du CEP ou de l’ORF-VD si besoin)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290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800" b="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7292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CDDCD8D8-9D8C-43B8-BBA3-A14B9C419E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F52898EF-BFDB-45A7-AC1E-849E6A99B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fr-FR" dirty="0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CF54182E-B400-413B-AA69-FE12E7A35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A9D797-E1EF-4582-B1DE-0C39A5EA7CF6}" type="slidenum">
              <a:rPr lang="de-CH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C7D6FC-4D88-4C34-99F2-A79CB9ABE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207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0979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Demander aux apprenti.es d’effectuer</a:t>
            </a:r>
            <a:r>
              <a:rPr lang="fr-CH" baseline="0" dirty="0"/>
              <a:t> </a:t>
            </a:r>
            <a:r>
              <a:rPr lang="fr-CH" dirty="0"/>
              <a:t>le travail de suivi. </a:t>
            </a:r>
          </a:p>
          <a:p>
            <a:endParaRPr lang="fr-CH" dirty="0"/>
          </a:p>
          <a:p>
            <a:r>
              <a:rPr lang="fr-CH" dirty="0"/>
              <a:t>Si vous avez le temps, vous pouvez le réaliser directement à la fin du cours.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722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808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2604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5999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6" name="Notizenplatzhalter 2"/>
          <p:cNvSpPr>
            <a:spLocks noGrp="1"/>
          </p:cNvSpPr>
          <p:nvPr>
            <p:ph type="body" idx="1"/>
          </p:nvPr>
        </p:nvSpPr>
        <p:spPr>
          <a:xfrm>
            <a:off x="703358" y="5277224"/>
            <a:ext cx="5630139" cy="5000035"/>
          </a:xfrm>
          <a:noFill/>
        </p:spPr>
        <p:txBody>
          <a:bodyPr lIns="94751" tIns="47375" rIns="94751" bIns="47375"/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Tour de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/>
          </a:p>
        </p:txBody>
      </p:sp>
      <p:sp>
        <p:nvSpPr>
          <p:cNvPr id="210947" name="Foliennummernplatzhalter 3"/>
          <p:cNvSpPr txBox="1">
            <a:spLocks noGrp="1"/>
          </p:cNvSpPr>
          <p:nvPr/>
        </p:nvSpPr>
        <p:spPr bwMode="auto">
          <a:xfrm>
            <a:off x="3985141" y="10552670"/>
            <a:ext cx="3050070" cy="55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1" tIns="47375" rIns="94751" bIns="4737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188" indent="-2317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325" indent="-2317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9525" indent="-231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6725" indent="-231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3925" indent="-231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1125" indent="-231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50BD6A9-4ACE-4936-8F8A-677E2777062E}" type="slidenum">
              <a:rPr lang="de-CH" altLang="fr-FR" sz="1200">
                <a:latin typeface="Calibri" pitchFamily="34" charset="0"/>
              </a:rPr>
              <a:pPr algn="r"/>
              <a:t>31</a:t>
            </a:fld>
            <a:endParaRPr lang="de-CH" altLang="fr-FR" sz="1200" dirty="0">
              <a:latin typeface="Calibri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290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Ce slide n’a pas besoin d’être montré.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La situation de travail est ce qui est indiqué dans le plan de formation de la nouvelle ordonnance. C’est ce qui explique le cours du jour.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863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Compléter au fur et à mesure </a:t>
            </a:r>
          </a:p>
          <a:p>
            <a:r>
              <a:rPr lang="fr-FR" dirty="0"/>
              <a:t>Aide à connaitre le niveau de connaissances de la classe et mettre tout le monde au même niveau.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532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CH" dirty="0"/>
              <a:t>Questions à prendre en plénière. 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Les principes administratifs généraux posent les bases de votre travail dans l’administration publique. Ils « justifient » en quelque sorte l’action de l’État.</a:t>
            </a:r>
          </a:p>
          <a:p>
            <a:pPr marL="0" indent="0" algn="just">
              <a:buNone/>
            </a:pPr>
            <a:endParaRPr lang="fr-CH" dirty="0"/>
          </a:p>
          <a:p>
            <a:pPr algn="just"/>
            <a:r>
              <a:rPr lang="fr-CH" dirty="0"/>
              <a:t>En tant que représentant.es de l’administration publique vous jouez un rôle essentiel pour que les habitant.es et les </a:t>
            </a:r>
            <a:r>
              <a:rPr lang="fr-CH" dirty="0" err="1"/>
              <a:t>citoyen.nes</a:t>
            </a:r>
            <a:r>
              <a:rPr lang="fr-CH" dirty="0"/>
              <a:t> aient confiance en l’Etat suisse et que cette confiance perdure.</a:t>
            </a:r>
          </a:p>
          <a:p>
            <a:pPr marL="0" indent="0" algn="just">
              <a:buNone/>
            </a:pPr>
            <a:endParaRPr lang="fr-CH" dirty="0"/>
          </a:p>
          <a:p>
            <a:pPr marL="0" indent="0" algn="just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890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CDDCD8D8-9D8C-43B8-BBA3-A14B9C419E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F52898EF-BFDB-45A7-AC1E-849E6A99B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fr-FR" dirty="0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CF54182E-B400-413B-AA69-FE12E7A35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A9D797-E1EF-4582-B1DE-0C39A5EA7CF6}" type="slidenum">
              <a:rPr lang="de-CH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C7D6FC-4D88-4C34-99F2-A79CB9ABE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65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Donnez éventuellement quelques explications au sujet de la photo de Justitia (= fontaine de la justice, à Berne) en relation avec le contexte évoqué : Justitia est la déesse de la justice. </a:t>
            </a:r>
          </a:p>
          <a:p>
            <a:endParaRPr lang="fr-CH" dirty="0"/>
          </a:p>
          <a:p>
            <a:r>
              <a:rPr lang="fr-CH" dirty="0"/>
              <a:t>Possible de montrer une autre photo que celle du document.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3953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u="none" strike="noStrike" baseline="0" dirty="0"/>
              <a:t>La constitution est la règlementation fondamentale d’un Etat.</a:t>
            </a:r>
            <a:r>
              <a:rPr lang="de-CH" b="0" baseline="0" dirty="0"/>
              <a:t> </a:t>
            </a:r>
            <a:r>
              <a:rPr lang="fr-FR" b="0" i="0" u="none" strike="noStrike" baseline="0" dirty="0"/>
              <a:t>Elle définit les principes essentiels de l’activité de l’Etat ainsi que les règles de base régissant les rapports entre les citoyens et l’Etat.</a:t>
            </a:r>
            <a:endParaRPr lang="de-CH" b="0" baseline="0" dirty="0"/>
          </a:p>
          <a:p>
            <a:r>
              <a:rPr lang="fr-FR" b="0" i="0" u="none" strike="noStrike" baseline="0" dirty="0"/>
              <a:t>Constitution fédérale et 26 constitutions cantonales</a:t>
            </a:r>
            <a:r>
              <a:rPr lang="de-CH" baseline="0" dirty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11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204864"/>
            <a:ext cx="12192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74869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35893" y="6381329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publique/Amministrazione pubblica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447595" y="6390715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www.ov-ap.swiss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213897"/>
            <a:ext cx="2484706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1">
            <a:extLst>
              <a:ext uri="{FF2B5EF4-FFF2-40B4-BE49-F238E27FC236}">
                <a16:creationId xmlns:a16="http://schemas.microsoft.com/office/drawing/2014/main" id="{DBABBABD-0F58-48C1-A64F-AFA31CD486CB}"/>
              </a:ext>
            </a:extLst>
          </p:cNvPr>
          <p:cNvSpPr/>
          <p:nvPr/>
        </p:nvSpPr>
        <p:spPr>
          <a:xfrm>
            <a:off x="0" y="2205039"/>
            <a:ext cx="12192000" cy="136842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 sz="1800"/>
          </a:p>
        </p:txBody>
      </p:sp>
      <p:sp>
        <p:nvSpPr>
          <p:cNvPr id="6" name="Textfeld 13">
            <a:extLst>
              <a:ext uri="{FF2B5EF4-FFF2-40B4-BE49-F238E27FC236}">
                <a16:creationId xmlns:a16="http://schemas.microsoft.com/office/drawing/2014/main" id="{EBF1F6C5-6CD8-46A1-8440-0156F429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3" y="6391276"/>
            <a:ext cx="22098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altLang="fr-FR" sz="1000" dirty="0">
                <a:solidFill>
                  <a:schemeClr val="bg1"/>
                </a:solidFill>
                <a:latin typeface="Calibri" pitchFamily="34" charset="0"/>
              </a:rPr>
              <a:t>www.ov-ap.swiss</a:t>
            </a:r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014B34B0-5CAD-435C-B7F9-C6A4F4CB8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71438"/>
            <a:ext cx="28617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67542" y="3861049"/>
            <a:ext cx="8544983" cy="2016125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A485A0ED-236D-4A09-B232-98C22B177C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/>
              <a:t>17.02.2017</a:t>
            </a:r>
            <a:endParaRPr lang="de-CH"/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BA0D8C7D-3354-49C7-91C7-4C93BF72A3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15218" y="6356351"/>
            <a:ext cx="5761567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de-CH"/>
              <a:t>© Branche Öffentliche Verwaltung/Administration </a:t>
            </a:r>
            <a:r>
              <a:rPr lang="de-CH" err="1"/>
              <a:t>publique</a:t>
            </a:r>
            <a:r>
              <a:rPr lang="de-CH"/>
              <a:t>/</a:t>
            </a:r>
            <a:r>
              <a:rPr lang="de-CH" err="1"/>
              <a:t>Amministrazione</a:t>
            </a:r>
            <a:r>
              <a:rPr lang="de-CH"/>
              <a:t> </a:t>
            </a:r>
            <a:r>
              <a:rPr lang="de-CH" err="1"/>
              <a:t>pubblica</a:t>
            </a:r>
            <a:endParaRPr lang="de-CH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003283D7-AEA1-4191-B250-BC7E977916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9CD3A7DB-87B5-4C43-85AD-1B2965C324BD}" type="slidenum">
              <a:rPr lang="de-CH" altLang="fr-FR"/>
              <a:pPr>
                <a:defRPr/>
              </a:pPr>
              <a:t>‹N°›</a:t>
            </a:fld>
            <a:endParaRPr lang="de-CH" altLang="fr-FR"/>
          </a:p>
        </p:txBody>
      </p:sp>
    </p:spTree>
    <p:extLst>
      <p:ext uri="{BB962C8B-B14F-4D97-AF65-F5344CB8AC3E}">
        <p14:creationId xmlns:p14="http://schemas.microsoft.com/office/powerpoint/2010/main" val="77763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F17A30-67A6-4918-9835-728C1798B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74517"/>
            <a:ext cx="2484706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3DD5-C3DA-4CA9-B8E4-0EE8BDD3D8BD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B997-77BE-4D3A-A955-1FC2A3076634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6.png"/><Relationship Id="rId4" Type="http://schemas.openxmlformats.org/officeDocument/2006/relationships/hyperlink" Target="http://www.ov-ap.ch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s://fr.wikipedia.org/wiki/Fontaine_de_la_Justice_%28Berne%29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Agir dans le respect du droit et des directives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83160"/>
          </a:xfrm>
        </p:spPr>
        <p:txBody>
          <a:bodyPr>
            <a:normAutofit/>
          </a:bodyPr>
          <a:lstStyle/>
          <a:p>
            <a:r>
              <a:rPr lang="fr-CH" dirty="0"/>
              <a:t>CI1 – J1 – Après-midi</a:t>
            </a:r>
            <a:br>
              <a:rPr lang="fr-CH" dirty="0"/>
            </a:br>
            <a:endParaRPr lang="fr-CH" dirty="0"/>
          </a:p>
          <a:p>
            <a:r>
              <a:rPr lang="fr-CH" sz="2000" dirty="0"/>
              <a:t>Employée de commerce CFC/Employé de commerce CFC FIEn</a:t>
            </a:r>
          </a:p>
          <a:p>
            <a:r>
              <a:rPr lang="fr-CH" sz="2000" dirty="0"/>
              <a:t>Branche « Öffentliche Verwaltung/Administration publique/Amministrazione pubblica »</a:t>
            </a:r>
          </a:p>
          <a:p>
            <a:r>
              <a:rPr lang="fr-CH" sz="2000" dirty="0"/>
              <a:t>Situation de travail 2 : « Agir dans le respect du droit et des directives»</a:t>
            </a:r>
            <a:r>
              <a:rPr lang="fr-CH" sz="1200" dirty="0"/>
              <a:t>»</a:t>
            </a:r>
          </a:p>
          <a:p>
            <a:endParaRPr lang="de-CH" dirty="0">
              <a:highlight>
                <a:srgbClr val="C0C0C0"/>
              </a:highlight>
            </a:endParaRPr>
          </a:p>
          <a:p>
            <a:endParaRPr lang="de-CH" dirty="0">
              <a:highlight>
                <a:srgbClr val="C0C0C0"/>
              </a:highligh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CH" dirty="0"/>
              <a:t>Exercice 03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Énoncé des tâches</a:t>
            </a:r>
          </a:p>
          <a:p>
            <a:pPr marL="0" indent="0">
              <a:buNone/>
            </a:pPr>
            <a:r>
              <a:rPr lang="fr-CH" dirty="0"/>
              <a:t>Que contient la constitution (par exemple, les chapitres) ? </a:t>
            </a:r>
          </a:p>
          <a:p>
            <a:pPr marL="0" indent="0">
              <a:buNone/>
            </a:pPr>
            <a:r>
              <a:rPr lang="fr-CH" dirty="0"/>
              <a:t>Quel est son but 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CH" b="1" dirty="0"/>
              <a:t>Organisation :</a:t>
            </a:r>
          </a:p>
          <a:p>
            <a:r>
              <a:rPr lang="fr-CH" dirty="0"/>
              <a:t>Temps imparti :  10 minutes</a:t>
            </a:r>
          </a:p>
          <a:p>
            <a:r>
              <a:rPr lang="fr-CH" dirty="0"/>
              <a:t>Méthode de travail : par groupes de deux</a:t>
            </a:r>
          </a:p>
          <a:p>
            <a:r>
              <a:rPr lang="fr-CH" dirty="0"/>
              <a:t>Moyens auxiliaires : crayon, papier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10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78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9F0CA3C-AE7F-4EB7-BC77-D7B63A71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Constitution et ses buts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853520-50E4-4950-B4ED-AE46C9A9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CH" dirty="0"/>
              <a:t>La Constitution est la loi fondamentale d’un État.</a:t>
            </a:r>
          </a:p>
          <a:p>
            <a:pPr algn="just">
              <a:spcBef>
                <a:spcPts val="1800"/>
              </a:spcBef>
              <a:buNone/>
            </a:pPr>
            <a:r>
              <a:rPr lang="de-CH" b="1" dirty="0" err="1"/>
              <a:t>Ses</a:t>
            </a:r>
            <a:r>
              <a:rPr lang="de-CH" b="1" dirty="0"/>
              <a:t> </a:t>
            </a:r>
            <a:r>
              <a:rPr lang="de-CH" b="1" dirty="0" err="1"/>
              <a:t>buts</a:t>
            </a:r>
            <a:r>
              <a:rPr lang="de-CH" b="1" dirty="0"/>
              <a:t> </a:t>
            </a:r>
            <a:r>
              <a:rPr lang="de-CH" b="1" dirty="0" err="1"/>
              <a:t>sont</a:t>
            </a:r>
            <a:r>
              <a:rPr lang="de-CH" b="1" dirty="0"/>
              <a:t> </a:t>
            </a:r>
            <a:r>
              <a:rPr lang="de-CH" b="1" dirty="0" err="1"/>
              <a:t>les</a:t>
            </a:r>
            <a:r>
              <a:rPr lang="de-CH" b="1" dirty="0"/>
              <a:t> </a:t>
            </a:r>
            <a:r>
              <a:rPr lang="de-CH" b="1" dirty="0" err="1"/>
              <a:t>suivants</a:t>
            </a:r>
            <a:r>
              <a:rPr lang="de-CH" b="1" dirty="0"/>
              <a:t> (</a:t>
            </a:r>
            <a:r>
              <a:rPr lang="fr-CH" b="1" dirty="0"/>
              <a:t>art. 2 Cst.)</a:t>
            </a:r>
            <a:r>
              <a:rPr lang="de-CH" b="1" dirty="0"/>
              <a:t> : </a:t>
            </a:r>
          </a:p>
          <a:p>
            <a:pPr algn="just">
              <a:spcBef>
                <a:spcPts val="1200"/>
              </a:spcBef>
            </a:pPr>
            <a:r>
              <a:rPr lang="fr-CH" dirty="0"/>
              <a:t>La Confédération suisse protège la liberté et les droits du peuple et elle assure l’indépendance et la sécurité du pays.</a:t>
            </a:r>
          </a:p>
          <a:p>
            <a:pPr algn="just">
              <a:spcBef>
                <a:spcPts val="1200"/>
              </a:spcBef>
            </a:pPr>
            <a:r>
              <a:rPr lang="fr-CH" dirty="0"/>
              <a:t>Elle favorise la prospérité commune, le développement durable, la cohésion interne et la diversité culturelle du pays.</a:t>
            </a:r>
          </a:p>
          <a:p>
            <a:pPr algn="just">
              <a:spcBef>
                <a:spcPts val="1200"/>
              </a:spcBef>
            </a:pPr>
            <a:r>
              <a:rPr lang="fr-FR" dirty="0"/>
              <a:t>Elle veille à garantir une égalité des chances entre les </a:t>
            </a:r>
            <a:r>
              <a:rPr lang="fr-FR" dirty="0" err="1"/>
              <a:t>citoyen·ne·s</a:t>
            </a:r>
            <a:r>
              <a:rPr lang="fr-FR" dirty="0"/>
              <a:t> aussi grande que possible.</a:t>
            </a:r>
          </a:p>
          <a:p>
            <a:pPr algn="just">
              <a:spcBef>
                <a:spcPts val="1200"/>
              </a:spcBef>
            </a:pPr>
            <a:r>
              <a:rPr lang="fr-CH" dirty="0"/>
              <a:t>Elle s’engage en faveur de la conservation durable des ressources naturelles et en faveur d’un ordre international juste et pacifique.</a:t>
            </a:r>
          </a:p>
          <a:p>
            <a:pPr marL="0" indent="0" algn="just">
              <a:buNone/>
            </a:pPr>
            <a:r>
              <a:rPr lang="fr-CH" dirty="0"/>
              <a:t>  </a:t>
            </a:r>
          </a:p>
          <a:p>
            <a:pPr algn="just"/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0120F1-BA01-49E4-A88E-EE47E571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11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47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9F0CA3C-AE7F-4EB7-BC77-D7B63A71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Constitution et ses buts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853520-50E4-4950-B4ED-AE46C9A9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de-CH" dirty="0"/>
          </a:p>
          <a:p>
            <a:pPr marL="0" indent="0" algn="just">
              <a:buNone/>
            </a:pPr>
            <a:r>
              <a:rPr lang="fr-CH" dirty="0"/>
              <a:t>En Suisse :</a:t>
            </a:r>
          </a:p>
          <a:p>
            <a:pPr algn="just">
              <a:spcBef>
                <a:spcPts val="1800"/>
              </a:spcBef>
            </a:pPr>
            <a:r>
              <a:rPr lang="fr-CH" dirty="0"/>
              <a:t>La Constitution fédérale (Cst.) de la Confédération suisse</a:t>
            </a:r>
          </a:p>
          <a:p>
            <a:pPr algn="just">
              <a:spcBef>
                <a:spcPts val="1200"/>
              </a:spcBef>
            </a:pPr>
            <a:r>
              <a:rPr lang="fr-CH" dirty="0"/>
              <a:t>La Constitution de chacun des 26 cantons membres, les constitutions cantonales (Cst. cant.)  </a:t>
            </a:r>
          </a:p>
          <a:p>
            <a:pPr algn="just"/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0120F1-BA01-49E4-A88E-EE47E571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12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07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70469-ADDE-45C0-BC8C-7C886B2C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Compétences et tâches – exercice 04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51338-A50B-4E02-860E-9E3F9CC5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A87E310-FB40-42D6-A114-A115B2F96DE0}"/>
              </a:ext>
            </a:extLst>
          </p:cNvPr>
          <p:cNvSpPr/>
          <p:nvPr/>
        </p:nvSpPr>
        <p:spPr>
          <a:xfrm>
            <a:off x="4835860" y="2492896"/>
            <a:ext cx="2520280" cy="2520280"/>
          </a:xfrm>
          <a:prstGeom prst="ellipse">
            <a:avLst/>
          </a:prstGeom>
          <a:solidFill>
            <a:srgbClr val="9BBB5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Cantons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FF226D-CD11-41C9-BE77-52A6A3142CC9}"/>
              </a:ext>
            </a:extLst>
          </p:cNvPr>
          <p:cNvSpPr/>
          <p:nvPr/>
        </p:nvSpPr>
        <p:spPr>
          <a:xfrm>
            <a:off x="1343472" y="2492896"/>
            <a:ext cx="2520280" cy="2520280"/>
          </a:xfrm>
          <a:prstGeom prst="ellipse">
            <a:avLst/>
          </a:prstGeom>
          <a:solidFill>
            <a:srgbClr val="C0504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Confédération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7DB10E4-5028-4A19-81F5-8C2E299CED5A}"/>
              </a:ext>
            </a:extLst>
          </p:cNvPr>
          <p:cNvSpPr/>
          <p:nvPr/>
        </p:nvSpPr>
        <p:spPr>
          <a:xfrm>
            <a:off x="8328248" y="2492896"/>
            <a:ext cx="2520280" cy="2520280"/>
          </a:xfrm>
          <a:prstGeom prst="ellipse">
            <a:avLst/>
          </a:prstGeom>
          <a:solidFill>
            <a:srgbClr val="8064A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Communes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DC6129-C096-2ED4-909F-7721B303473D}"/>
              </a:ext>
            </a:extLst>
          </p:cNvPr>
          <p:cNvSpPr txBox="1"/>
          <p:nvPr/>
        </p:nvSpPr>
        <p:spPr>
          <a:xfrm>
            <a:off x="911424" y="5445224"/>
            <a:ext cx="1036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Donnez des exemples.</a:t>
            </a:r>
          </a:p>
          <a:p>
            <a:endParaRPr lang="fr-CH" dirty="0"/>
          </a:p>
          <a:p>
            <a:r>
              <a:rPr lang="fr-CH" dirty="0"/>
              <a:t>Réalisez ce travail par table.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483551-285F-B71B-EB41-3961A286566F}"/>
              </a:ext>
            </a:extLst>
          </p:cNvPr>
          <p:cNvSpPr txBox="1"/>
          <p:nvPr/>
        </p:nvSpPr>
        <p:spPr>
          <a:xfrm>
            <a:off x="1343472" y="1628800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Selon la Constitution, quelles sont les tâches attribuées à la…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11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>
            <a:extLst>
              <a:ext uri="{FF2B5EF4-FFF2-40B4-BE49-F238E27FC236}">
                <a16:creationId xmlns:a16="http://schemas.microsoft.com/office/drawing/2014/main" id="{1E8D77B7-76D3-4FD9-BA61-35EB2B7A2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36" y="2205038"/>
            <a:ext cx="8062664" cy="1395412"/>
          </a:xfrm>
        </p:spPr>
        <p:txBody>
          <a:bodyPr/>
          <a:lstStyle/>
          <a:p>
            <a:pPr eaLnBrk="1" hangingPunct="1"/>
            <a:r>
              <a:rPr lang="fr-CH" altLang="fr-FR" sz="4000" dirty="0"/>
              <a:t>Les principes administratifs généraux</a:t>
            </a:r>
          </a:p>
        </p:txBody>
      </p:sp>
      <p:sp>
        <p:nvSpPr>
          <p:cNvPr id="21509" name="Espace réservé du numéro de diapositive 3">
            <a:extLst>
              <a:ext uri="{FF2B5EF4-FFF2-40B4-BE49-F238E27FC236}">
                <a16:creationId xmlns:a16="http://schemas.microsoft.com/office/drawing/2014/main" id="{3386B6FB-1C98-4D4C-BD6D-BF518A79047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F6E1C8-7DD3-441F-B446-48639113BBC1}" type="slidenum">
              <a:rPr lang="de-CH" altLang="fr-FR" sz="8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CH" altLang="fr-FR" sz="8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13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CH" dirty="0"/>
              <a:t>Exercice 05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CH" b="1" dirty="0"/>
              <a:t>Énoncé des tâches</a:t>
            </a:r>
          </a:p>
          <a:p>
            <a:pPr marL="0" indent="0" algn="just">
              <a:buNone/>
            </a:pPr>
            <a:r>
              <a:rPr lang="fr-CH" dirty="0"/>
              <a:t>Expliquer le principe administratif qui vous a été attribué avec vos mots (pas besoin de la définition d’internet ou des supports de cours).</a:t>
            </a:r>
          </a:p>
          <a:p>
            <a:pPr marL="0" indent="0" algn="just">
              <a:buNone/>
            </a:pPr>
            <a:r>
              <a:rPr lang="fr-CH" dirty="0"/>
              <a:t>Donner un exemple de comment ce principe est appliqué dans votre entreprise (1 par personne du groupe).</a:t>
            </a:r>
          </a:p>
          <a:p>
            <a:pPr marL="0" indent="0" algn="just">
              <a:buNone/>
            </a:pPr>
            <a:endParaRPr lang="de-CH" dirty="0"/>
          </a:p>
          <a:p>
            <a:pPr marL="0" indent="0" algn="just">
              <a:buNone/>
            </a:pPr>
            <a:r>
              <a:rPr lang="fr-CH" b="1" dirty="0"/>
              <a:t>Organisation :</a:t>
            </a:r>
          </a:p>
          <a:p>
            <a:pPr algn="just"/>
            <a:r>
              <a:rPr lang="fr-CH" dirty="0"/>
              <a:t>Temps imparti :  20 minutes</a:t>
            </a:r>
          </a:p>
          <a:p>
            <a:pPr algn="just"/>
            <a:r>
              <a:rPr lang="fr-CH" dirty="0"/>
              <a:t>Méthode de travail : par groupes</a:t>
            </a:r>
          </a:p>
          <a:p>
            <a:pPr algn="just"/>
            <a:r>
              <a:rPr lang="fr-CH" dirty="0"/>
              <a:t>Moyens auxiliaires : crayon, </a:t>
            </a:r>
            <a:r>
              <a:rPr lang="fr-CH" dirty="0" err="1"/>
              <a:t>flipchart</a:t>
            </a:r>
            <a:r>
              <a:rPr lang="fr-CH" dirty="0"/>
              <a:t>, </a:t>
            </a:r>
            <a:r>
              <a:rPr lang="fr-CH" dirty="0" err="1"/>
              <a:t>pinwand</a:t>
            </a:r>
            <a:r>
              <a:rPr lang="fr-CH" dirty="0"/>
              <a:t>, fenêtres.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15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22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BC45A-86AE-4441-BF21-0593892D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8409"/>
            <a:ext cx="10972800" cy="652934"/>
          </a:xfrm>
        </p:spPr>
        <p:txBody>
          <a:bodyPr/>
          <a:lstStyle/>
          <a:p>
            <a:r>
              <a:rPr lang="fr-CH" dirty="0"/>
              <a:t>Principe de la légalité appelé aussi principe de la soumission de l’administration à la règle de droit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940804-DC27-4EFD-B613-257D06D4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802FD4-CF30-40B4-BDCB-58BEE191E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02470"/>
            <a:ext cx="5410945" cy="4525963"/>
          </a:xfrm>
        </p:spPr>
        <p:txBody>
          <a:bodyPr/>
          <a:lstStyle/>
          <a:p>
            <a:endParaRPr lang="fr-CH" dirty="0"/>
          </a:p>
          <a:p>
            <a:r>
              <a:rPr lang="fr-CH" dirty="0"/>
              <a:t>L’administration publique ne peut intervenir que si une loi l’y autorise.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BAC336-EBC8-45B5-A8F1-366FC3B1B20A}"/>
              </a:ext>
            </a:extLst>
          </p:cNvPr>
          <p:cNvSpPr txBox="1"/>
          <p:nvPr/>
        </p:nvSpPr>
        <p:spPr>
          <a:xfrm>
            <a:off x="6096000" y="5556132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Illustration : Justitia</a:t>
            </a:r>
          </a:p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 : Adobe Stock</a:t>
            </a:r>
          </a:p>
          <a:p>
            <a:endParaRPr lang="de-CH" i="1" dirty="0"/>
          </a:p>
        </p:txBody>
      </p:sp>
      <p:pic>
        <p:nvPicPr>
          <p:cNvPr id="7" name="Grafik 6" descr="Ein Bild, das Himmel, draußen, Person, Wolken enthält.&#10;&#10;Automatisch generierte Beschreibung">
            <a:extLst>
              <a:ext uri="{FF2B5EF4-FFF2-40B4-BE49-F238E27FC236}">
                <a16:creationId xmlns:a16="http://schemas.microsoft.com/office/drawing/2014/main" id="{7F2CC412-04B0-4937-8E07-B40F83363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15" y="2070123"/>
            <a:ext cx="5109118" cy="3406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12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Principe de l’intérêt public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1" y="1600201"/>
            <a:ext cx="5198368" cy="4525963"/>
          </a:xfrm>
        </p:spPr>
        <p:txBody>
          <a:bodyPr/>
          <a:lstStyle/>
          <a:p>
            <a:endParaRPr lang="fr-CH" dirty="0"/>
          </a:p>
          <a:p>
            <a:r>
              <a:rPr lang="fr-CH" dirty="0"/>
              <a:t>L’activité de l’État répond à un intérêt public. Elle protège la collectivité. </a:t>
            </a:r>
          </a:p>
          <a:p>
            <a:pPr marL="0" indent="0">
              <a:buNone/>
            </a:pPr>
            <a:endParaRPr lang="de-CH" dirty="0">
              <a:highlight>
                <a:srgbClr val="C0C0C0"/>
              </a:highligh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2F5883-BD77-4AB6-9D3B-9091AD8C6AEB}"/>
              </a:ext>
            </a:extLst>
          </p:cNvPr>
          <p:cNvSpPr txBox="1"/>
          <p:nvPr/>
        </p:nvSpPr>
        <p:spPr>
          <a:xfrm>
            <a:off x="6058705" y="5013175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Illustration : des mains protectrices</a:t>
            </a:r>
          </a:p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 : Adobe Stock</a:t>
            </a:r>
          </a:p>
          <a:p>
            <a:endParaRPr lang="de-CH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C17A6E-7021-4361-AF3E-23C0F8DDE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96" y="1600200"/>
            <a:ext cx="5116888" cy="341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05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3C6BB-EE58-400C-A863-38EDDB6A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Principe de proportionnalité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B04414-23C5-4A88-A95B-F62CCABD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9BB8AF1-9CBF-4675-BB19-C7803BD75D2B}"/>
              </a:ext>
            </a:extLst>
          </p:cNvPr>
          <p:cNvSpPr txBox="1">
            <a:spLocks/>
          </p:cNvSpPr>
          <p:nvPr/>
        </p:nvSpPr>
        <p:spPr>
          <a:xfrm>
            <a:off x="609601" y="1600201"/>
            <a:ext cx="51983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  <a:p>
            <a:r>
              <a:rPr lang="fr-CH" dirty="0"/>
              <a:t>L’intervention de l’État doit être limitée à ce qui est nécessaire, appropriée au but visé et proportionnel (tolérable)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12672D-5DB9-48D4-A5DC-281F74A86D0F}"/>
              </a:ext>
            </a:extLst>
          </p:cNvPr>
          <p:cNvSpPr txBox="1"/>
          <p:nvPr/>
        </p:nvSpPr>
        <p:spPr>
          <a:xfrm>
            <a:off x="6096000" y="4962013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Illustration : balance</a:t>
            </a:r>
          </a:p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 : Adobe Stock</a:t>
            </a:r>
          </a:p>
          <a:p>
            <a:endParaRPr lang="de-CH" i="1" dirty="0"/>
          </a:p>
        </p:txBody>
      </p:sp>
      <p:pic>
        <p:nvPicPr>
          <p:cNvPr id="7" name="Grafik 6" descr="Ein Bild, das Waage, Gerät, Wand, Lampe enthält.&#10;&#10;Automatisch generierte Beschreibung">
            <a:extLst>
              <a:ext uri="{FF2B5EF4-FFF2-40B4-BE49-F238E27FC236}">
                <a16:creationId xmlns:a16="http://schemas.microsoft.com/office/drawing/2014/main" id="{538A5689-94E9-4694-8F74-FEF6144DE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0" y="1600201"/>
            <a:ext cx="5042718" cy="3361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46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0E100-9E88-40A9-B1A5-A16182E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Principe de la bonne foi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7815C-EF49-4072-9E54-07C739CC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93F12F68-1943-4C95-BD23-2D3CF4702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31473" cy="4525963"/>
          </a:xfrm>
        </p:spPr>
        <p:txBody>
          <a:bodyPr>
            <a:normAutofit/>
          </a:bodyPr>
          <a:lstStyle/>
          <a:p>
            <a:endParaRPr lang="fr-CH" dirty="0"/>
          </a:p>
          <a:p>
            <a:r>
              <a:rPr lang="fr-CH" dirty="0"/>
              <a:t>L’action de l’administration est digne de confiance. </a:t>
            </a:r>
          </a:p>
          <a:p>
            <a:pPr>
              <a:spcBef>
                <a:spcPts val="1800"/>
              </a:spcBef>
            </a:pPr>
            <a:endParaRPr lang="fr-CH" dirty="0"/>
          </a:p>
          <a:p>
            <a:pPr>
              <a:spcBef>
                <a:spcPts val="1800"/>
              </a:spcBef>
            </a:pPr>
            <a:r>
              <a:rPr lang="fr-CH" dirty="0"/>
              <a:t>Elle protège les habitants contre l’arbitraire.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AD8567-6574-4557-8B2E-FD17455A7682}"/>
              </a:ext>
            </a:extLst>
          </p:cNvPr>
          <p:cNvSpPr txBox="1"/>
          <p:nvPr/>
        </p:nvSpPr>
        <p:spPr>
          <a:xfrm>
            <a:off x="6096000" y="450794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Illustration : le hasard, frère de l’arbitraire</a:t>
            </a:r>
          </a:p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 : Adobe Stock</a:t>
            </a:r>
          </a:p>
          <a:p>
            <a:endParaRPr lang="de-CH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verschieden, verschiedene, Geschirr, Haufen enthält.&#10;&#10;Automatisch generierte Beschreibung">
            <a:extLst>
              <a:ext uri="{FF2B5EF4-FFF2-40B4-BE49-F238E27FC236}">
                <a16:creationId xmlns:a16="http://schemas.microsoft.com/office/drawing/2014/main" id="{D6BF7656-570D-4980-B897-9518ECF81D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28" y="1600202"/>
            <a:ext cx="5129648" cy="2890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4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149DF3A9-9DCD-4B59-AAF3-83F9A6581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800000">
            <a:off x="-168214" y="4383988"/>
            <a:ext cx="2300400" cy="23004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Objectifs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CH" dirty="0"/>
          </a:p>
          <a:p>
            <a:pPr algn="just"/>
            <a:r>
              <a:rPr lang="fr-CH" dirty="0"/>
              <a:t>Expliquer ce qu’est un état de droit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Citer les principes administratifs généraux et donner des exemples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Faire le lien avec votre activité professionnelle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67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Principe de l’égalité devant la loi et de l’interdiction de l’arbitraire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1" y="1600201"/>
            <a:ext cx="5198368" cy="4525963"/>
          </a:xfrm>
        </p:spPr>
        <p:txBody>
          <a:bodyPr/>
          <a:lstStyle/>
          <a:p>
            <a:pPr algn="just"/>
            <a:endParaRPr lang="fr-CH" dirty="0"/>
          </a:p>
          <a:p>
            <a:pPr algn="just"/>
            <a:r>
              <a:rPr lang="fr-CH" dirty="0"/>
              <a:t>Traiter « également ce qui est égal et différemment ce qui est différent »</a:t>
            </a:r>
          </a:p>
          <a:p>
            <a:pPr algn="just">
              <a:spcBef>
                <a:spcPts val="1800"/>
              </a:spcBef>
            </a:pPr>
            <a:endParaRPr lang="fr-CH" dirty="0"/>
          </a:p>
          <a:p>
            <a:pPr algn="just">
              <a:spcBef>
                <a:spcPts val="1800"/>
              </a:spcBef>
            </a:pPr>
            <a:r>
              <a:rPr lang="fr-CH" dirty="0"/>
              <a:t>L’action de l’État ne doit pas être notablement disproportionnée par rapport à la réalité de la situation.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FC83CF-E795-42FC-B464-230AE6388598}"/>
              </a:ext>
            </a:extLst>
          </p:cNvPr>
          <p:cNvSpPr txBox="1"/>
          <p:nvPr/>
        </p:nvSpPr>
        <p:spPr>
          <a:xfrm>
            <a:off x="6168008" y="4870131"/>
            <a:ext cx="489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Illustration : traiter également ce qui est égal et différemment ce qui est différent</a:t>
            </a:r>
          </a:p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 : Adobe Stock</a:t>
            </a:r>
          </a:p>
          <a:p>
            <a:endParaRPr lang="de-CH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 descr="Ein Bild, das drinnen, angeordnet, mehrere enthält.&#10;&#10;Automatisch generierte Beschreibung">
            <a:extLst>
              <a:ext uri="{FF2B5EF4-FFF2-40B4-BE49-F238E27FC236}">
                <a16:creationId xmlns:a16="http://schemas.microsoft.com/office/drawing/2014/main" id="{6683B43B-1E48-4469-A339-0547A56D4F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600201"/>
            <a:ext cx="4891112" cy="3261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92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Résumé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104BD3B-1A6E-4CF8-BD43-CAC591C45860}"/>
              </a:ext>
            </a:extLst>
          </p:cNvPr>
          <p:cNvSpPr/>
          <p:nvPr/>
        </p:nvSpPr>
        <p:spPr>
          <a:xfrm>
            <a:off x="7645149" y="1756764"/>
            <a:ext cx="3428183" cy="13121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fr-CH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Égalité </a:t>
            </a:r>
            <a:r>
              <a:rPr lang="fr-CH" sz="20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devant la loi </a:t>
            </a:r>
            <a:r>
              <a:rPr lang="fr-CH" sz="2000" b="1" strike="noStrik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interdiction de l’arbitraire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Traiter « également ce qui est égal et différemment ce qui est différent »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6943A16-AE15-4A6D-B353-7FF87DF885D3}"/>
              </a:ext>
            </a:extLst>
          </p:cNvPr>
          <p:cNvCxnSpPr>
            <a:cxnSpLocks/>
          </p:cNvCxnSpPr>
          <p:nvPr/>
        </p:nvCxnSpPr>
        <p:spPr>
          <a:xfrm>
            <a:off x="1199456" y="4293096"/>
            <a:ext cx="4428056" cy="0"/>
          </a:xfrm>
          <a:prstGeom prst="line">
            <a:avLst/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25C0924-6DAE-4911-8491-D0C4AEA9B514}"/>
              </a:ext>
            </a:extLst>
          </p:cNvPr>
          <p:cNvCxnSpPr>
            <a:cxnSpLocks/>
          </p:cNvCxnSpPr>
          <p:nvPr/>
        </p:nvCxnSpPr>
        <p:spPr>
          <a:xfrm>
            <a:off x="7392144" y="5229200"/>
            <a:ext cx="3462059" cy="0"/>
          </a:xfrm>
          <a:prstGeom prst="line">
            <a:avLst/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E21D8220-9FB8-4698-9770-17D2C53DDD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73570" y="1687081"/>
            <a:ext cx="2629617" cy="857767"/>
          </a:xfrm>
          <a:prstGeom prst="bentConnector3">
            <a:avLst>
              <a:gd name="adj1" fmla="val 50000"/>
            </a:avLst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5B4F912-5C51-4D04-92E4-E0921A8DA7FF}"/>
              </a:ext>
            </a:extLst>
          </p:cNvPr>
          <p:cNvSpPr/>
          <p:nvPr/>
        </p:nvSpPr>
        <p:spPr>
          <a:xfrm>
            <a:off x="4840250" y="2289367"/>
            <a:ext cx="2520280" cy="2520280"/>
          </a:xfrm>
          <a:prstGeom prst="ellipse">
            <a:avLst/>
          </a:prstGeom>
          <a:solidFill>
            <a:srgbClr val="0082C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CH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principes administratifs généraux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CF3F107-C478-47F7-ACD9-C4328198618D}"/>
              </a:ext>
            </a:extLst>
          </p:cNvPr>
          <p:cNvCxnSpPr>
            <a:cxnSpLocks/>
          </p:cNvCxnSpPr>
          <p:nvPr/>
        </p:nvCxnSpPr>
        <p:spPr>
          <a:xfrm>
            <a:off x="7988887" y="1687080"/>
            <a:ext cx="2865316" cy="0"/>
          </a:xfrm>
          <a:prstGeom prst="line">
            <a:avLst/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64A3656-B5E3-4500-9FD1-F9837BF0386E}"/>
              </a:ext>
            </a:extLst>
          </p:cNvPr>
          <p:cNvCxnSpPr>
            <a:cxnSpLocks/>
          </p:cNvCxnSpPr>
          <p:nvPr/>
        </p:nvCxnSpPr>
        <p:spPr>
          <a:xfrm>
            <a:off x="7360530" y="3420579"/>
            <a:ext cx="3493673" cy="0"/>
          </a:xfrm>
          <a:prstGeom prst="line">
            <a:avLst/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D6954CFE-5073-4C64-85A5-6A4E3674BF33}"/>
              </a:ext>
            </a:extLst>
          </p:cNvPr>
          <p:cNvSpPr/>
          <p:nvPr/>
        </p:nvSpPr>
        <p:spPr>
          <a:xfrm>
            <a:off x="6778791" y="5282592"/>
            <a:ext cx="3493673" cy="10267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l"/>
            <a:r>
              <a:rPr lang="fr-CH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Intérêt public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Protéger la collectivité</a:t>
            </a:r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481C7C8D-F80C-4E9B-BA75-72998812A34A}"/>
              </a:ext>
            </a:extLst>
          </p:cNvPr>
          <p:cNvCxnSpPr>
            <a:cxnSpLocks/>
          </p:cNvCxnSpPr>
          <p:nvPr/>
        </p:nvCxnSpPr>
        <p:spPr>
          <a:xfrm rot="10800000">
            <a:off x="5519939" y="4414616"/>
            <a:ext cx="1943089" cy="814584"/>
          </a:xfrm>
          <a:prstGeom prst="bentConnector3">
            <a:avLst>
              <a:gd name="adj1" fmla="val 50000"/>
            </a:avLst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ED0D4532-F646-43A0-AC35-C014C2CFAA4F}"/>
              </a:ext>
            </a:extLst>
          </p:cNvPr>
          <p:cNvSpPr/>
          <p:nvPr/>
        </p:nvSpPr>
        <p:spPr>
          <a:xfrm>
            <a:off x="7939316" y="3488017"/>
            <a:ext cx="3067287" cy="15969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CH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Bonne foi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Confiance entre l’administration publique et les clients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7A94F34-31B1-4C88-AD0A-F09DB5BDCAAB}"/>
              </a:ext>
            </a:extLst>
          </p:cNvPr>
          <p:cNvSpPr/>
          <p:nvPr/>
        </p:nvSpPr>
        <p:spPr>
          <a:xfrm>
            <a:off x="1127448" y="4346487"/>
            <a:ext cx="3813702" cy="133488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l"/>
            <a:r>
              <a:rPr lang="fr-CH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Soumission de l’administration à la règle de droit (principe de légalité)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L’administration publique a besoin d’une base légale</a:t>
            </a:r>
          </a:p>
        </p:txBody>
      </p: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22274D06-D6C7-4976-941B-7BD6E0FAE630}"/>
              </a:ext>
            </a:extLst>
          </p:cNvPr>
          <p:cNvCxnSpPr>
            <a:cxnSpLocks/>
          </p:cNvCxnSpPr>
          <p:nvPr/>
        </p:nvCxnSpPr>
        <p:spPr>
          <a:xfrm>
            <a:off x="4110991" y="2079466"/>
            <a:ext cx="1985009" cy="617782"/>
          </a:xfrm>
          <a:prstGeom prst="bentConnector3">
            <a:avLst>
              <a:gd name="adj1" fmla="val 50000"/>
            </a:avLst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43D71FC-F1E7-4DFA-8873-A7D597FEB84E}"/>
              </a:ext>
            </a:extLst>
          </p:cNvPr>
          <p:cNvCxnSpPr>
            <a:cxnSpLocks/>
          </p:cNvCxnSpPr>
          <p:nvPr/>
        </p:nvCxnSpPr>
        <p:spPr>
          <a:xfrm flipH="1">
            <a:off x="1199456" y="2079466"/>
            <a:ext cx="3548353" cy="0"/>
          </a:xfrm>
          <a:prstGeom prst="line">
            <a:avLst/>
          </a:prstGeom>
          <a:ln w="34925"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DD1A8BB1-894F-4799-8974-0B1F79CDBC03}"/>
              </a:ext>
            </a:extLst>
          </p:cNvPr>
          <p:cNvSpPr/>
          <p:nvPr/>
        </p:nvSpPr>
        <p:spPr>
          <a:xfrm>
            <a:off x="1127448" y="2132856"/>
            <a:ext cx="3134016" cy="110321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l"/>
            <a:r>
              <a:rPr lang="fr-CH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Proportionnalité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Interventions limitées à ce qui est nécessaire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48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CH" dirty="0"/>
              <a:t>Exercice 06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Énoncé des tâches</a:t>
            </a:r>
          </a:p>
          <a:p>
            <a:pPr marL="0" indent="0">
              <a:buNone/>
            </a:pPr>
            <a:r>
              <a:rPr lang="fr-CH" dirty="0"/>
              <a:t>«Mini cases»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CH" b="1" dirty="0"/>
              <a:t>Organisation :</a:t>
            </a:r>
          </a:p>
          <a:p>
            <a:r>
              <a:rPr lang="fr-CH" dirty="0"/>
              <a:t>Temps imparti :  30 minutes</a:t>
            </a:r>
          </a:p>
          <a:p>
            <a:r>
              <a:rPr lang="fr-CH" dirty="0"/>
              <a:t>Méthode de travail : par groupe de 2</a:t>
            </a:r>
          </a:p>
          <a:p>
            <a:r>
              <a:rPr lang="fr-CH" dirty="0"/>
              <a:t>Moyens auxiliaires : crayon, papier, etc.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22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1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>
            <a:extLst>
              <a:ext uri="{FF2B5EF4-FFF2-40B4-BE49-F238E27FC236}">
                <a16:creationId xmlns:a16="http://schemas.microsoft.com/office/drawing/2014/main" id="{1E8D77B7-76D3-4FD9-BA61-35EB2B7A2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36" y="2205038"/>
            <a:ext cx="8062664" cy="1395412"/>
          </a:xfrm>
        </p:spPr>
        <p:txBody>
          <a:bodyPr/>
          <a:lstStyle/>
          <a:p>
            <a:pPr eaLnBrk="1" hangingPunct="1"/>
            <a:r>
              <a:rPr lang="fr-CH" altLang="fr-FR" sz="4000" dirty="0"/>
              <a:t>Consolidation</a:t>
            </a:r>
          </a:p>
        </p:txBody>
      </p:sp>
      <p:sp>
        <p:nvSpPr>
          <p:cNvPr id="21509" name="Espace réservé du numéro de diapositive 3">
            <a:extLst>
              <a:ext uri="{FF2B5EF4-FFF2-40B4-BE49-F238E27FC236}">
                <a16:creationId xmlns:a16="http://schemas.microsoft.com/office/drawing/2014/main" id="{3386B6FB-1C98-4D4C-BD6D-BF518A79047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F6E1C8-7DD3-441F-B446-48639113BBC1}" type="slidenum">
              <a:rPr lang="de-CH" altLang="fr-FR" sz="8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CH" altLang="fr-FR" sz="8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383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Consolider l’état des connaissances – Exercice 07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1567333"/>
            <a:ext cx="6566520" cy="4525963"/>
          </a:xfrm>
        </p:spPr>
        <p:txBody>
          <a:bodyPr/>
          <a:lstStyle/>
          <a:p>
            <a:pPr marL="0" indent="0" hangingPunct="0">
              <a:buNone/>
            </a:pPr>
            <a:r>
              <a:rPr lang="fr-CH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 de départ</a:t>
            </a:r>
          </a:p>
          <a:p>
            <a:pPr marL="0" indent="0" hangingPunct="0">
              <a:buNone/>
            </a:pPr>
            <a:r>
              <a:rPr lang="fr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aujourd’hui, vous avez travaillé sur plusieurs thèmes : 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Protection des données, confidentialité et secret de fonction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Principe de transparence 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Fondements de l’action publique</a:t>
            </a:r>
          </a:p>
          <a:p>
            <a:pPr hangingPunct="0">
              <a:buFontTx/>
              <a:buChar char="-"/>
            </a:pPr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Principes administratifs</a:t>
            </a:r>
          </a:p>
          <a:p>
            <a:pPr marL="0" indent="0" hangingPunct="0">
              <a:spcBef>
                <a:spcPts val="1800"/>
              </a:spcBef>
              <a:buNone/>
            </a:pPr>
            <a:r>
              <a:rPr lang="fr-CH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Énoncé </a:t>
            </a:r>
            <a:r>
              <a:rPr lang="fr-CH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tâches</a:t>
            </a:r>
          </a:p>
          <a:p>
            <a:pPr marL="0" indent="0" hangingPunct="0">
              <a:buNone/>
            </a:pPr>
            <a:r>
              <a:rPr lang="fr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la base de ces 4 éléments, indiquez avec des codes couleurs : </a:t>
            </a:r>
          </a:p>
          <a:p>
            <a:pPr hangingPunct="0"/>
            <a:r>
              <a:rPr lang="fr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 : je sais exactement de quoi il s’agit. </a:t>
            </a:r>
          </a:p>
          <a:p>
            <a:pPr hangingPunct="0"/>
            <a:r>
              <a:rPr lang="fr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Bleu</a:t>
            </a:r>
            <a:r>
              <a:rPr lang="fr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je comprends en partie de quoi il s’agit.</a:t>
            </a:r>
          </a:p>
          <a:p>
            <a:pPr hangingPunct="0"/>
            <a:r>
              <a:rPr lang="fr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Rouge / rose : ça, je ne l’ai pas encore bien compris.</a:t>
            </a:r>
          </a:p>
          <a:p>
            <a:pPr marL="0" indent="0" hangingPunct="0">
              <a:spcBef>
                <a:spcPts val="1800"/>
              </a:spcBef>
              <a:buNone/>
            </a:pPr>
            <a:r>
              <a:rPr lang="fr-CH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</a:p>
          <a:p>
            <a:pPr hangingPunct="0"/>
            <a:r>
              <a:rPr lang="fr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imparti : 10 minutes</a:t>
            </a:r>
          </a:p>
          <a:p>
            <a:pPr hangingPunct="0"/>
            <a:r>
              <a:rPr lang="fr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Méthode de travail : travail individuel</a:t>
            </a:r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DB38C97C-27D1-426B-8BDE-C6ECE5757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568354"/>
            <a:ext cx="3884482" cy="25896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B7A580-2B61-4501-A8C4-B0D5F8B11F94}"/>
              </a:ext>
            </a:extLst>
          </p:cNvPr>
          <p:cNvSpPr txBox="1"/>
          <p:nvPr/>
        </p:nvSpPr>
        <p:spPr>
          <a:xfrm>
            <a:off x="7320136" y="515719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Illustration : état des connaissances</a:t>
            </a:r>
          </a:p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 : Adobe Stock</a:t>
            </a:r>
          </a:p>
          <a:p>
            <a:endParaRPr lang="de-CH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57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Et dans votre entreprise ? – Exercice 08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1844824"/>
            <a:ext cx="6350496" cy="4281340"/>
          </a:xfrm>
        </p:spPr>
        <p:txBody>
          <a:bodyPr/>
          <a:lstStyle/>
          <a:p>
            <a:pPr marL="0" indent="0" algn="just" hangingPunct="0">
              <a:buNone/>
            </a:pPr>
            <a:r>
              <a:rPr lang="fr-CH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pouvez-vous appliquer concrètement sur le terrain ?</a:t>
            </a:r>
          </a:p>
          <a:p>
            <a:pPr marL="0" indent="0" algn="just" hangingPunct="0">
              <a:spcBef>
                <a:spcPts val="1800"/>
              </a:spcBef>
              <a:buNone/>
            </a:pPr>
            <a:r>
              <a:rPr lang="fr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peut-être dans votre vie privée ? </a:t>
            </a:r>
          </a:p>
          <a:p>
            <a:pPr marL="0" indent="0" algn="just" hangingPunct="0">
              <a:spcBef>
                <a:spcPts val="1800"/>
              </a:spcBef>
              <a:buNone/>
            </a:pPr>
            <a:r>
              <a:rPr lang="fr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manière individuelle, créez une check-list (ou sous un autre format) les bonnes pratiques que vous allez utiliser dans votre travail. Comparez-la avec celle de votre </a:t>
            </a:r>
            <a:r>
              <a:rPr lang="fr-CH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voisin·e</a:t>
            </a:r>
            <a:r>
              <a:rPr lang="fr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CH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hangingPunct="0">
              <a:spcBef>
                <a:spcPts val="1800"/>
              </a:spcBef>
              <a:buNone/>
            </a:pPr>
            <a:r>
              <a:rPr lang="fr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: environ 15 minutes</a:t>
            </a:r>
          </a:p>
          <a:p>
            <a:pPr algn="just"/>
            <a:endParaRPr lang="de-CH" sz="3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DB38C97C-27D1-426B-8BDE-C6ECE5757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568354"/>
            <a:ext cx="3884482" cy="25896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B7A580-2B61-4501-A8C4-B0D5F8B11F94}"/>
              </a:ext>
            </a:extLst>
          </p:cNvPr>
          <p:cNvSpPr txBox="1"/>
          <p:nvPr/>
        </p:nvSpPr>
        <p:spPr>
          <a:xfrm>
            <a:off x="7320136" y="515719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Illustration : état des connaissances</a:t>
            </a:r>
          </a:p>
          <a:p>
            <a:r>
              <a:rPr lang="fr-CH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 : Adobe Stock</a:t>
            </a:r>
          </a:p>
          <a:p>
            <a:endParaRPr lang="de-CH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313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>
            <a:extLst>
              <a:ext uri="{FF2B5EF4-FFF2-40B4-BE49-F238E27FC236}">
                <a16:creationId xmlns:a16="http://schemas.microsoft.com/office/drawing/2014/main" id="{1E8D77B7-76D3-4FD9-BA61-35EB2B7A2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36" y="2205038"/>
            <a:ext cx="8062664" cy="1395412"/>
          </a:xfrm>
        </p:spPr>
        <p:txBody>
          <a:bodyPr/>
          <a:lstStyle/>
          <a:p>
            <a:pPr eaLnBrk="1" hangingPunct="1"/>
            <a:r>
              <a:rPr lang="fr-CH" altLang="fr-FR" sz="4000" dirty="0"/>
              <a:t>Clôture de la journée</a:t>
            </a:r>
          </a:p>
        </p:txBody>
      </p:sp>
      <p:sp>
        <p:nvSpPr>
          <p:cNvPr id="21509" name="Espace réservé du numéro de diapositive 3">
            <a:extLst>
              <a:ext uri="{FF2B5EF4-FFF2-40B4-BE49-F238E27FC236}">
                <a16:creationId xmlns:a16="http://schemas.microsoft.com/office/drawing/2014/main" id="{3386B6FB-1C98-4D4C-BD6D-BF518A79047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F6E1C8-7DD3-441F-B446-48639113BBC1}" type="slidenum">
              <a:rPr lang="de-CH" altLang="fr-FR" sz="8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CH" altLang="fr-FR" sz="8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77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Lors de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/>
              <a:t>cette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/>
              <a:t>journée de présence, vous avez…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1927373"/>
            <a:ext cx="10972800" cy="452596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fr-CH" dirty="0"/>
              <a:t>rencontré d’autres </a:t>
            </a:r>
            <a:r>
              <a:rPr lang="fr-CH" dirty="0" err="1"/>
              <a:t>apprenti·e·s</a:t>
            </a:r>
            <a:r>
              <a:rPr lang="fr-CH" dirty="0"/>
              <a:t> de l’administration publique,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fr-CH" dirty="0"/>
              <a:t>obtenu une première impression du travail aux cours interentreprises,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fr-CH" dirty="0"/>
              <a:t>approfondi l’importance des principes administratifs généraux, de la protection des données et du secret de fonction pour l’action administrative,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fr-CH" dirty="0"/>
              <a:t>testé l’application des principes administratifs généraux, de la protection des données et du secret de fonction. </a:t>
            </a:r>
          </a:p>
          <a:p>
            <a:endParaRPr lang="de-CH" dirty="0"/>
          </a:p>
          <a:p>
            <a:pPr marL="0" indent="0">
              <a:buNone/>
            </a:pPr>
            <a:endParaRPr lang="de-CH" dirty="0">
              <a:highlight>
                <a:srgbClr val="C0C0C0"/>
              </a:highligh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27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299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Travail de suivi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CH" dirty="0"/>
          </a:p>
          <a:p>
            <a:pPr marL="0" indent="0" algn="just">
              <a:buNone/>
            </a:pPr>
            <a:r>
              <a:rPr lang="fr-CH" dirty="0"/>
              <a:t>A la suite de ce CI, merci de réaliser le travail de suivi qui se trouve sur le e-learning à cet endroit : </a:t>
            </a:r>
          </a:p>
          <a:p>
            <a:pPr algn="just"/>
            <a:endParaRPr lang="fr-CH" dirty="0"/>
          </a:p>
          <a:p>
            <a:pPr marL="0" indent="0" algn="just">
              <a:buNone/>
            </a:pPr>
            <a:r>
              <a:rPr lang="fr-CH" dirty="0">
                <a:hlinkClick r:id="rId4"/>
              </a:rPr>
              <a:t>www.ov-ap.swiss</a:t>
            </a:r>
            <a:r>
              <a:rPr lang="fr-CH" dirty="0"/>
              <a:t> -&gt; connexion -&gt; </a:t>
            </a:r>
            <a:r>
              <a:rPr lang="fr-CH" dirty="0" err="1"/>
              <a:t>blended</a:t>
            </a:r>
            <a:r>
              <a:rPr lang="fr-CH" dirty="0"/>
              <a:t> </a:t>
            </a:r>
            <a:r>
              <a:rPr lang="fr-CH" dirty="0" err="1"/>
              <a:t>learning</a:t>
            </a:r>
            <a:r>
              <a:rPr lang="fr-CH" dirty="0"/>
              <a:t> -&gt; ORFO2023 CI1 -&gt;</a:t>
            </a:r>
          </a:p>
          <a:p>
            <a:pPr marL="0" indent="0" algn="just">
              <a:buNone/>
            </a:pPr>
            <a:endParaRPr lang="fr-CH" dirty="0"/>
          </a:p>
          <a:p>
            <a:pPr algn="just"/>
            <a:endParaRPr lang="fr-CH" dirty="0"/>
          </a:p>
          <a:p>
            <a:pPr algn="just"/>
            <a:endParaRPr lang="fr-CH" dirty="0"/>
          </a:p>
          <a:p>
            <a:pPr marL="0" indent="0" algn="just">
              <a:buNone/>
            </a:pPr>
            <a:endParaRPr lang="fr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28</a:t>
            </a:fld>
            <a:endParaRPr lang="de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B69C93-5C36-452D-BC88-BB6ABD752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249053"/>
            <a:ext cx="10690836" cy="47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8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Notre prochain CI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CH" dirty="0"/>
          </a:p>
          <a:p>
            <a:pPr algn="just"/>
            <a:r>
              <a:rPr lang="fr-CH" dirty="0"/>
              <a:t>Lors du prochain cours interentreprises, nous nous pencherons sur le thème « </a:t>
            </a:r>
            <a:r>
              <a:rPr lang="fr-CH" b="1" dirty="0"/>
              <a:t>Fournir des renseignements </a:t>
            </a:r>
            <a:r>
              <a:rPr lang="fr-CH" dirty="0"/>
              <a:t>».</a:t>
            </a:r>
          </a:p>
          <a:p>
            <a:pPr algn="just"/>
            <a:endParaRPr lang="de-CH" dirty="0"/>
          </a:p>
          <a:p>
            <a:pPr algn="just"/>
            <a:r>
              <a:rPr lang="fr-CH" dirty="0"/>
              <a:t>En guise de préparation, vous effectuerez le travail préparatoire, le e-learning ainsi que le zoom préalable (informations notées dans votre convocation). 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Important : planifiez celui-ci suffisamment tôt, afin d’avoir assez de temps pour la mise en œuvre. Consultez votre convocation si besoin.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29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90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Programme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CH" dirty="0"/>
          </a:p>
          <a:p>
            <a:pPr algn="just"/>
            <a:r>
              <a:rPr lang="fr-CH" dirty="0"/>
              <a:t>Accueil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Les fondements de l’action publique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Les principes administratifs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Clôture </a:t>
            </a:r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3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49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Votre avis compte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CH" dirty="0"/>
              <a:t>Demain ou dans quelques jours, vous recevrez un questionnaire d’évaluation des CI. Il y en aura 2, à savoir : </a:t>
            </a:r>
          </a:p>
          <a:p>
            <a:pPr marL="514350" indent="-514350" algn="just">
              <a:buAutoNum type="arabicParenR"/>
            </a:pPr>
            <a:r>
              <a:rPr lang="fr-CH" dirty="0"/>
              <a:t>pour le programme du matin (déroulement de l’apprentissage) </a:t>
            </a:r>
          </a:p>
          <a:p>
            <a:pPr marL="514350" indent="-514350" algn="just">
              <a:buAutoNum type="arabicParenR"/>
            </a:pPr>
            <a:r>
              <a:rPr lang="fr-CH" dirty="0"/>
              <a:t>pour le programme de l’après-midi (agir dans le respect du droit et des directives)</a:t>
            </a:r>
          </a:p>
          <a:p>
            <a:pPr marL="514350" indent="-514350" algn="just">
              <a:buAutoNum type="arabicParenR"/>
            </a:pPr>
            <a:endParaRPr lang="fr-CH" dirty="0"/>
          </a:p>
          <a:p>
            <a:pPr marL="514350" indent="-514350" algn="just">
              <a:buAutoNum type="arabicParenR"/>
            </a:pPr>
            <a:endParaRPr lang="fr-CH" dirty="0"/>
          </a:p>
          <a:p>
            <a:pPr marL="0" indent="0" algn="just">
              <a:buNone/>
            </a:pPr>
            <a:r>
              <a:rPr lang="fr-CH" dirty="0"/>
              <a:t>Nous vous remercions beaucoup de les remplir. Cela nous aide à améliorer les formations ! Merci de votre aide !</a:t>
            </a:r>
          </a:p>
          <a:p>
            <a:pPr marL="0" indent="0" algn="just">
              <a:buNone/>
            </a:pPr>
            <a:endParaRPr lang="fr-CH" dirty="0"/>
          </a:p>
          <a:p>
            <a:pPr marL="0" indent="0" algn="just">
              <a:buNone/>
            </a:pPr>
            <a:r>
              <a:rPr lang="fr-CH" dirty="0"/>
              <a:t>Il est évident que si vous souhaitiez donner une information maintenant, il est tout à fait possible de le dire.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30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694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765177"/>
            <a:ext cx="8229600" cy="652463"/>
          </a:xfrm>
        </p:spPr>
        <p:txBody>
          <a:bodyPr/>
          <a:lstStyle/>
          <a:p>
            <a:pPr eaLnBrk="1" hangingPunct="1"/>
            <a:r>
              <a:rPr lang="fr-FR" altLang="fr-FR" dirty="0">
                <a:cs typeface="Calibri" panose="020F0502020204030204" pitchFamily="34" charset="0"/>
              </a:rPr>
              <a:t>Avez-vous des questions ?</a:t>
            </a:r>
          </a:p>
        </p:txBody>
      </p:sp>
      <p:sp>
        <p:nvSpPr>
          <p:cNvPr id="209922" name="Text Box 3"/>
          <p:cNvSpPr txBox="1">
            <a:spLocks noChangeArrowheads="1"/>
          </p:cNvSpPr>
          <p:nvPr/>
        </p:nvSpPr>
        <p:spPr bwMode="auto">
          <a:xfrm>
            <a:off x="3503736" y="3141663"/>
            <a:ext cx="561681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CH" altLang="fr-FR" dirty="0"/>
          </a:p>
        </p:txBody>
      </p:sp>
      <p:sp>
        <p:nvSpPr>
          <p:cNvPr id="209923" name="Text Box 4"/>
          <p:cNvSpPr txBox="1">
            <a:spLocks noChangeArrowheads="1"/>
          </p:cNvSpPr>
          <p:nvPr/>
        </p:nvSpPr>
        <p:spPr bwMode="auto">
          <a:xfrm>
            <a:off x="3936023" y="3357563"/>
            <a:ext cx="431995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CH" altLang="fr-FR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366847" y="2276477"/>
            <a:ext cx="3385038" cy="2005013"/>
            <a:chOff x="1969" y="1055"/>
            <a:chExt cx="2196" cy="2081"/>
          </a:xfrm>
        </p:grpSpPr>
        <p:sp>
          <p:nvSpPr>
            <p:cNvPr id="209926" name="Freeform 24"/>
            <p:cNvSpPr>
              <a:spLocks/>
            </p:cNvSpPr>
            <p:nvPr/>
          </p:nvSpPr>
          <p:spPr bwMode="auto">
            <a:xfrm>
              <a:off x="1969" y="1055"/>
              <a:ext cx="2196" cy="2081"/>
            </a:xfrm>
            <a:custGeom>
              <a:avLst/>
              <a:gdLst>
                <a:gd name="T0" fmla="*/ 2190 w 2196"/>
                <a:gd name="T1" fmla="*/ 946 h 2081"/>
                <a:gd name="T2" fmla="*/ 2147 w 2196"/>
                <a:gd name="T3" fmla="*/ 803 h 2081"/>
                <a:gd name="T4" fmla="*/ 2066 w 2196"/>
                <a:gd name="T5" fmla="*/ 669 h 2081"/>
                <a:gd name="T6" fmla="*/ 1944 w 2196"/>
                <a:gd name="T7" fmla="*/ 548 h 2081"/>
                <a:gd name="T8" fmla="*/ 1864 w 2196"/>
                <a:gd name="T9" fmla="*/ 464 h 2081"/>
                <a:gd name="T10" fmla="*/ 1836 w 2196"/>
                <a:gd name="T11" fmla="*/ 395 h 2081"/>
                <a:gd name="T12" fmla="*/ 1789 w 2196"/>
                <a:gd name="T13" fmla="*/ 314 h 2081"/>
                <a:gd name="T14" fmla="*/ 1727 w 2196"/>
                <a:gd name="T15" fmla="*/ 230 h 2081"/>
                <a:gd name="T16" fmla="*/ 1640 w 2196"/>
                <a:gd name="T17" fmla="*/ 152 h 2081"/>
                <a:gd name="T18" fmla="*/ 1528 w 2196"/>
                <a:gd name="T19" fmla="*/ 84 h 2081"/>
                <a:gd name="T20" fmla="*/ 1388 w 2196"/>
                <a:gd name="T21" fmla="*/ 34 h 2081"/>
                <a:gd name="T22" fmla="*/ 1216 w 2196"/>
                <a:gd name="T23" fmla="*/ 3 h 2081"/>
                <a:gd name="T24" fmla="*/ 1052 w 2196"/>
                <a:gd name="T25" fmla="*/ 3 h 2081"/>
                <a:gd name="T26" fmla="*/ 924 w 2196"/>
                <a:gd name="T27" fmla="*/ 19 h 2081"/>
                <a:gd name="T28" fmla="*/ 809 w 2196"/>
                <a:gd name="T29" fmla="*/ 47 h 2081"/>
                <a:gd name="T30" fmla="*/ 703 w 2196"/>
                <a:gd name="T31" fmla="*/ 93 h 2081"/>
                <a:gd name="T32" fmla="*/ 610 w 2196"/>
                <a:gd name="T33" fmla="*/ 152 h 2081"/>
                <a:gd name="T34" fmla="*/ 526 w 2196"/>
                <a:gd name="T35" fmla="*/ 224 h 2081"/>
                <a:gd name="T36" fmla="*/ 454 w 2196"/>
                <a:gd name="T37" fmla="*/ 311 h 2081"/>
                <a:gd name="T38" fmla="*/ 398 w 2196"/>
                <a:gd name="T39" fmla="*/ 411 h 2081"/>
                <a:gd name="T40" fmla="*/ 289 w 2196"/>
                <a:gd name="T41" fmla="*/ 520 h 2081"/>
                <a:gd name="T42" fmla="*/ 153 w 2196"/>
                <a:gd name="T43" fmla="*/ 644 h 2081"/>
                <a:gd name="T44" fmla="*/ 56 w 2196"/>
                <a:gd name="T45" fmla="*/ 784 h 2081"/>
                <a:gd name="T46" fmla="*/ 6 w 2196"/>
                <a:gd name="T47" fmla="*/ 940 h 2081"/>
                <a:gd name="T48" fmla="*/ 3 w 2196"/>
                <a:gd name="T49" fmla="*/ 1079 h 2081"/>
                <a:gd name="T50" fmla="*/ 28 w 2196"/>
                <a:gd name="T51" fmla="*/ 1191 h 2081"/>
                <a:gd name="T52" fmla="*/ 78 w 2196"/>
                <a:gd name="T53" fmla="*/ 1297 h 2081"/>
                <a:gd name="T54" fmla="*/ 150 w 2196"/>
                <a:gd name="T55" fmla="*/ 1397 h 2081"/>
                <a:gd name="T56" fmla="*/ 243 w 2196"/>
                <a:gd name="T57" fmla="*/ 1487 h 2081"/>
                <a:gd name="T58" fmla="*/ 355 w 2196"/>
                <a:gd name="T59" fmla="*/ 1568 h 2081"/>
                <a:gd name="T60" fmla="*/ 485 w 2196"/>
                <a:gd name="T61" fmla="*/ 1636 h 2081"/>
                <a:gd name="T62" fmla="*/ 632 w 2196"/>
                <a:gd name="T63" fmla="*/ 1692 h 2081"/>
                <a:gd name="T64" fmla="*/ 719 w 2196"/>
                <a:gd name="T65" fmla="*/ 1789 h 2081"/>
                <a:gd name="T66" fmla="*/ 781 w 2196"/>
                <a:gd name="T67" fmla="*/ 1919 h 2081"/>
                <a:gd name="T68" fmla="*/ 884 w 2196"/>
                <a:gd name="T69" fmla="*/ 2019 h 2081"/>
                <a:gd name="T70" fmla="*/ 1021 w 2196"/>
                <a:gd name="T71" fmla="*/ 2075 h 2081"/>
                <a:gd name="T72" fmla="*/ 1170 w 2196"/>
                <a:gd name="T73" fmla="*/ 2075 h 2081"/>
                <a:gd name="T74" fmla="*/ 1304 w 2196"/>
                <a:gd name="T75" fmla="*/ 2019 h 2081"/>
                <a:gd name="T76" fmla="*/ 1406 w 2196"/>
                <a:gd name="T77" fmla="*/ 1919 h 2081"/>
                <a:gd name="T78" fmla="*/ 1468 w 2196"/>
                <a:gd name="T79" fmla="*/ 1789 h 2081"/>
                <a:gd name="T80" fmla="*/ 1493 w 2196"/>
                <a:gd name="T81" fmla="*/ 1711 h 2081"/>
                <a:gd name="T82" fmla="*/ 1515 w 2196"/>
                <a:gd name="T83" fmla="*/ 1705 h 2081"/>
                <a:gd name="T84" fmla="*/ 1540 w 2196"/>
                <a:gd name="T85" fmla="*/ 1711 h 2081"/>
                <a:gd name="T86" fmla="*/ 1602 w 2196"/>
                <a:gd name="T87" fmla="*/ 1742 h 2081"/>
                <a:gd name="T88" fmla="*/ 1696 w 2196"/>
                <a:gd name="T89" fmla="*/ 1789 h 2081"/>
                <a:gd name="T90" fmla="*/ 1804 w 2196"/>
                <a:gd name="T91" fmla="*/ 1842 h 2081"/>
                <a:gd name="T92" fmla="*/ 1920 w 2196"/>
                <a:gd name="T93" fmla="*/ 1898 h 2081"/>
                <a:gd name="T94" fmla="*/ 2022 w 2196"/>
                <a:gd name="T95" fmla="*/ 1951 h 2081"/>
                <a:gd name="T96" fmla="*/ 2106 w 2196"/>
                <a:gd name="T97" fmla="*/ 1991 h 2081"/>
                <a:gd name="T98" fmla="*/ 2153 w 2196"/>
                <a:gd name="T99" fmla="*/ 2016 h 2081"/>
                <a:gd name="T100" fmla="*/ 2153 w 2196"/>
                <a:gd name="T101" fmla="*/ 1997 h 2081"/>
                <a:gd name="T102" fmla="*/ 2106 w 2196"/>
                <a:gd name="T103" fmla="*/ 1867 h 2081"/>
                <a:gd name="T104" fmla="*/ 2044 w 2196"/>
                <a:gd name="T105" fmla="*/ 1677 h 2081"/>
                <a:gd name="T106" fmla="*/ 1991 w 2196"/>
                <a:gd name="T107" fmla="*/ 1515 h 2081"/>
                <a:gd name="T108" fmla="*/ 2025 w 2196"/>
                <a:gd name="T109" fmla="*/ 1419 h 2081"/>
                <a:gd name="T110" fmla="*/ 2106 w 2196"/>
                <a:gd name="T111" fmla="*/ 1313 h 2081"/>
                <a:gd name="T112" fmla="*/ 2162 w 2196"/>
                <a:gd name="T113" fmla="*/ 1201 h 2081"/>
                <a:gd name="T114" fmla="*/ 2193 w 2196"/>
                <a:gd name="T115" fmla="*/ 1079 h 20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96"/>
                <a:gd name="T175" fmla="*/ 0 h 2081"/>
                <a:gd name="T176" fmla="*/ 2196 w 2196"/>
                <a:gd name="T177" fmla="*/ 2081 h 20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96" h="2081">
                  <a:moveTo>
                    <a:pt x="2196" y="1020"/>
                  </a:moveTo>
                  <a:lnTo>
                    <a:pt x="2190" y="946"/>
                  </a:lnTo>
                  <a:lnTo>
                    <a:pt x="2175" y="874"/>
                  </a:lnTo>
                  <a:lnTo>
                    <a:pt x="2147" y="803"/>
                  </a:lnTo>
                  <a:lnTo>
                    <a:pt x="2112" y="734"/>
                  </a:lnTo>
                  <a:lnTo>
                    <a:pt x="2066" y="669"/>
                  </a:lnTo>
                  <a:lnTo>
                    <a:pt x="2010" y="607"/>
                  </a:lnTo>
                  <a:lnTo>
                    <a:pt x="1944" y="548"/>
                  </a:lnTo>
                  <a:lnTo>
                    <a:pt x="1873" y="495"/>
                  </a:lnTo>
                  <a:lnTo>
                    <a:pt x="1864" y="464"/>
                  </a:lnTo>
                  <a:lnTo>
                    <a:pt x="1851" y="429"/>
                  </a:lnTo>
                  <a:lnTo>
                    <a:pt x="1836" y="395"/>
                  </a:lnTo>
                  <a:lnTo>
                    <a:pt x="1814" y="355"/>
                  </a:lnTo>
                  <a:lnTo>
                    <a:pt x="1789" y="314"/>
                  </a:lnTo>
                  <a:lnTo>
                    <a:pt x="1761" y="274"/>
                  </a:lnTo>
                  <a:lnTo>
                    <a:pt x="1727" y="230"/>
                  </a:lnTo>
                  <a:lnTo>
                    <a:pt x="1686" y="190"/>
                  </a:lnTo>
                  <a:lnTo>
                    <a:pt x="1640" y="152"/>
                  </a:lnTo>
                  <a:lnTo>
                    <a:pt x="1587" y="118"/>
                  </a:lnTo>
                  <a:lnTo>
                    <a:pt x="1528" y="84"/>
                  </a:lnTo>
                  <a:lnTo>
                    <a:pt x="1462" y="56"/>
                  </a:lnTo>
                  <a:lnTo>
                    <a:pt x="1388" y="34"/>
                  </a:lnTo>
                  <a:lnTo>
                    <a:pt x="1307" y="16"/>
                  </a:lnTo>
                  <a:lnTo>
                    <a:pt x="1216" y="3"/>
                  </a:lnTo>
                  <a:lnTo>
                    <a:pt x="1117" y="0"/>
                  </a:lnTo>
                  <a:lnTo>
                    <a:pt x="1052" y="3"/>
                  </a:lnTo>
                  <a:lnTo>
                    <a:pt x="986" y="9"/>
                  </a:lnTo>
                  <a:lnTo>
                    <a:pt x="924" y="19"/>
                  </a:lnTo>
                  <a:lnTo>
                    <a:pt x="865" y="31"/>
                  </a:lnTo>
                  <a:lnTo>
                    <a:pt x="809" y="47"/>
                  </a:lnTo>
                  <a:lnTo>
                    <a:pt x="756" y="69"/>
                  </a:lnTo>
                  <a:lnTo>
                    <a:pt x="703" y="93"/>
                  </a:lnTo>
                  <a:lnTo>
                    <a:pt x="657" y="121"/>
                  </a:lnTo>
                  <a:lnTo>
                    <a:pt x="610" y="152"/>
                  </a:lnTo>
                  <a:lnTo>
                    <a:pt x="566" y="187"/>
                  </a:lnTo>
                  <a:lnTo>
                    <a:pt x="526" y="224"/>
                  </a:lnTo>
                  <a:lnTo>
                    <a:pt x="489" y="268"/>
                  </a:lnTo>
                  <a:lnTo>
                    <a:pt x="454" y="311"/>
                  </a:lnTo>
                  <a:lnTo>
                    <a:pt x="423" y="358"/>
                  </a:lnTo>
                  <a:lnTo>
                    <a:pt x="398" y="411"/>
                  </a:lnTo>
                  <a:lnTo>
                    <a:pt x="373" y="464"/>
                  </a:lnTo>
                  <a:lnTo>
                    <a:pt x="289" y="520"/>
                  </a:lnTo>
                  <a:lnTo>
                    <a:pt x="215" y="579"/>
                  </a:lnTo>
                  <a:lnTo>
                    <a:pt x="153" y="644"/>
                  </a:lnTo>
                  <a:lnTo>
                    <a:pt x="100" y="712"/>
                  </a:lnTo>
                  <a:lnTo>
                    <a:pt x="56" y="784"/>
                  </a:lnTo>
                  <a:lnTo>
                    <a:pt x="25" y="862"/>
                  </a:lnTo>
                  <a:lnTo>
                    <a:pt x="6" y="940"/>
                  </a:lnTo>
                  <a:lnTo>
                    <a:pt x="0" y="1020"/>
                  </a:lnTo>
                  <a:lnTo>
                    <a:pt x="3" y="1079"/>
                  </a:lnTo>
                  <a:lnTo>
                    <a:pt x="13" y="1135"/>
                  </a:lnTo>
                  <a:lnTo>
                    <a:pt x="28" y="1191"/>
                  </a:lnTo>
                  <a:lnTo>
                    <a:pt x="50" y="1244"/>
                  </a:lnTo>
                  <a:lnTo>
                    <a:pt x="78" y="1297"/>
                  </a:lnTo>
                  <a:lnTo>
                    <a:pt x="112" y="1347"/>
                  </a:lnTo>
                  <a:lnTo>
                    <a:pt x="150" y="1397"/>
                  </a:lnTo>
                  <a:lnTo>
                    <a:pt x="193" y="1443"/>
                  </a:lnTo>
                  <a:lnTo>
                    <a:pt x="243" y="1487"/>
                  </a:lnTo>
                  <a:lnTo>
                    <a:pt x="296" y="1527"/>
                  </a:lnTo>
                  <a:lnTo>
                    <a:pt x="355" y="1568"/>
                  </a:lnTo>
                  <a:lnTo>
                    <a:pt x="417" y="1602"/>
                  </a:lnTo>
                  <a:lnTo>
                    <a:pt x="485" y="1636"/>
                  </a:lnTo>
                  <a:lnTo>
                    <a:pt x="557" y="1664"/>
                  </a:lnTo>
                  <a:lnTo>
                    <a:pt x="632" y="1692"/>
                  </a:lnTo>
                  <a:lnTo>
                    <a:pt x="709" y="1714"/>
                  </a:lnTo>
                  <a:lnTo>
                    <a:pt x="719" y="1789"/>
                  </a:lnTo>
                  <a:lnTo>
                    <a:pt x="744" y="1857"/>
                  </a:lnTo>
                  <a:lnTo>
                    <a:pt x="781" y="1919"/>
                  </a:lnTo>
                  <a:lnTo>
                    <a:pt x="828" y="1972"/>
                  </a:lnTo>
                  <a:lnTo>
                    <a:pt x="884" y="2019"/>
                  </a:lnTo>
                  <a:lnTo>
                    <a:pt x="949" y="2053"/>
                  </a:lnTo>
                  <a:lnTo>
                    <a:pt x="1021" y="2075"/>
                  </a:lnTo>
                  <a:lnTo>
                    <a:pt x="1095" y="2081"/>
                  </a:lnTo>
                  <a:lnTo>
                    <a:pt x="1170" y="2075"/>
                  </a:lnTo>
                  <a:lnTo>
                    <a:pt x="1241" y="2053"/>
                  </a:lnTo>
                  <a:lnTo>
                    <a:pt x="1304" y="2019"/>
                  </a:lnTo>
                  <a:lnTo>
                    <a:pt x="1360" y="1972"/>
                  </a:lnTo>
                  <a:lnTo>
                    <a:pt x="1406" y="1919"/>
                  </a:lnTo>
                  <a:lnTo>
                    <a:pt x="1444" y="1857"/>
                  </a:lnTo>
                  <a:lnTo>
                    <a:pt x="1468" y="1789"/>
                  </a:lnTo>
                  <a:lnTo>
                    <a:pt x="1481" y="1714"/>
                  </a:lnTo>
                  <a:lnTo>
                    <a:pt x="1493" y="1711"/>
                  </a:lnTo>
                  <a:lnTo>
                    <a:pt x="1503" y="1708"/>
                  </a:lnTo>
                  <a:lnTo>
                    <a:pt x="1515" y="1705"/>
                  </a:lnTo>
                  <a:lnTo>
                    <a:pt x="1524" y="1702"/>
                  </a:lnTo>
                  <a:lnTo>
                    <a:pt x="1540" y="1711"/>
                  </a:lnTo>
                  <a:lnTo>
                    <a:pt x="1568" y="1723"/>
                  </a:lnTo>
                  <a:lnTo>
                    <a:pt x="1602" y="1742"/>
                  </a:lnTo>
                  <a:lnTo>
                    <a:pt x="1646" y="1764"/>
                  </a:lnTo>
                  <a:lnTo>
                    <a:pt x="1696" y="1789"/>
                  </a:lnTo>
                  <a:lnTo>
                    <a:pt x="1748" y="1814"/>
                  </a:lnTo>
                  <a:lnTo>
                    <a:pt x="1804" y="1842"/>
                  </a:lnTo>
                  <a:lnTo>
                    <a:pt x="1860" y="1870"/>
                  </a:lnTo>
                  <a:lnTo>
                    <a:pt x="1920" y="1898"/>
                  </a:lnTo>
                  <a:lnTo>
                    <a:pt x="1972" y="1926"/>
                  </a:lnTo>
                  <a:lnTo>
                    <a:pt x="2022" y="1951"/>
                  </a:lnTo>
                  <a:lnTo>
                    <a:pt x="2069" y="1972"/>
                  </a:lnTo>
                  <a:lnTo>
                    <a:pt x="2106" y="1991"/>
                  </a:lnTo>
                  <a:lnTo>
                    <a:pt x="2134" y="2007"/>
                  </a:lnTo>
                  <a:lnTo>
                    <a:pt x="2153" y="2016"/>
                  </a:lnTo>
                  <a:lnTo>
                    <a:pt x="2159" y="2019"/>
                  </a:lnTo>
                  <a:lnTo>
                    <a:pt x="2153" y="1997"/>
                  </a:lnTo>
                  <a:lnTo>
                    <a:pt x="2134" y="1944"/>
                  </a:lnTo>
                  <a:lnTo>
                    <a:pt x="2106" y="1867"/>
                  </a:lnTo>
                  <a:lnTo>
                    <a:pt x="2078" y="1773"/>
                  </a:lnTo>
                  <a:lnTo>
                    <a:pt x="2044" y="1677"/>
                  </a:lnTo>
                  <a:lnTo>
                    <a:pt x="2016" y="1590"/>
                  </a:lnTo>
                  <a:lnTo>
                    <a:pt x="1991" y="1515"/>
                  </a:lnTo>
                  <a:lnTo>
                    <a:pt x="1976" y="1468"/>
                  </a:lnTo>
                  <a:lnTo>
                    <a:pt x="2025" y="1419"/>
                  </a:lnTo>
                  <a:lnTo>
                    <a:pt x="2069" y="1369"/>
                  </a:lnTo>
                  <a:lnTo>
                    <a:pt x="2106" y="1313"/>
                  </a:lnTo>
                  <a:lnTo>
                    <a:pt x="2137" y="1257"/>
                  </a:lnTo>
                  <a:lnTo>
                    <a:pt x="2162" y="1201"/>
                  </a:lnTo>
                  <a:lnTo>
                    <a:pt x="2181" y="1142"/>
                  </a:lnTo>
                  <a:lnTo>
                    <a:pt x="2193" y="1079"/>
                  </a:lnTo>
                  <a:lnTo>
                    <a:pt x="2196" y="1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27" name="Freeform 26"/>
            <p:cNvSpPr>
              <a:spLocks noEditPoints="1"/>
            </p:cNvSpPr>
            <p:nvPr/>
          </p:nvSpPr>
          <p:spPr bwMode="auto">
            <a:xfrm>
              <a:off x="2056" y="1142"/>
              <a:ext cx="2022" cy="1907"/>
            </a:xfrm>
            <a:custGeom>
              <a:avLst/>
              <a:gdLst>
                <a:gd name="T0" fmla="*/ 1839 w 2022"/>
                <a:gd name="T1" fmla="*/ 557 h 1907"/>
                <a:gd name="T2" fmla="*/ 1615 w 2022"/>
                <a:gd name="T3" fmla="*/ 252 h 1907"/>
                <a:gd name="T4" fmla="*/ 1310 w 2022"/>
                <a:gd name="T5" fmla="*/ 41 h 1907"/>
                <a:gd name="T6" fmla="*/ 831 w 2022"/>
                <a:gd name="T7" fmla="*/ 19 h 1907"/>
                <a:gd name="T8" fmla="*/ 504 w 2022"/>
                <a:gd name="T9" fmla="*/ 193 h 1907"/>
                <a:gd name="T10" fmla="*/ 277 w 2022"/>
                <a:gd name="T11" fmla="*/ 482 h 1907"/>
                <a:gd name="T12" fmla="*/ 0 w 2022"/>
                <a:gd name="T13" fmla="*/ 933 h 1907"/>
                <a:gd name="T14" fmla="*/ 156 w 2022"/>
                <a:gd name="T15" fmla="*/ 1282 h 1907"/>
                <a:gd name="T16" fmla="*/ 560 w 2022"/>
                <a:gd name="T17" fmla="*/ 1518 h 1907"/>
                <a:gd name="T18" fmla="*/ 713 w 2022"/>
                <a:gd name="T19" fmla="*/ 1664 h 1907"/>
                <a:gd name="T20" fmla="*/ 1008 w 2022"/>
                <a:gd name="T21" fmla="*/ 1907 h 1907"/>
                <a:gd name="T22" fmla="*/ 1304 w 2022"/>
                <a:gd name="T23" fmla="*/ 1664 h 1907"/>
                <a:gd name="T24" fmla="*/ 1341 w 2022"/>
                <a:gd name="T25" fmla="*/ 1552 h 1907"/>
                <a:gd name="T26" fmla="*/ 1475 w 2022"/>
                <a:gd name="T27" fmla="*/ 1537 h 1907"/>
                <a:gd name="T28" fmla="*/ 1923 w 2022"/>
                <a:gd name="T29" fmla="*/ 1761 h 1907"/>
                <a:gd name="T30" fmla="*/ 1795 w 2022"/>
                <a:gd name="T31" fmla="*/ 1384 h 1907"/>
                <a:gd name="T32" fmla="*/ 2007 w 2022"/>
                <a:gd name="T33" fmla="*/ 1045 h 1907"/>
                <a:gd name="T34" fmla="*/ 482 w 2022"/>
                <a:gd name="T35" fmla="*/ 377 h 1907"/>
                <a:gd name="T36" fmla="*/ 638 w 2022"/>
                <a:gd name="T37" fmla="*/ 199 h 1907"/>
                <a:gd name="T38" fmla="*/ 921 w 2022"/>
                <a:gd name="T39" fmla="*/ 97 h 1907"/>
                <a:gd name="T40" fmla="*/ 1291 w 2022"/>
                <a:gd name="T41" fmla="*/ 128 h 1907"/>
                <a:gd name="T42" fmla="*/ 1525 w 2022"/>
                <a:gd name="T43" fmla="*/ 280 h 1907"/>
                <a:gd name="T44" fmla="*/ 1621 w 2022"/>
                <a:gd name="T45" fmla="*/ 482 h 1907"/>
                <a:gd name="T46" fmla="*/ 1612 w 2022"/>
                <a:gd name="T47" fmla="*/ 694 h 1907"/>
                <a:gd name="T48" fmla="*/ 1322 w 2022"/>
                <a:gd name="T49" fmla="*/ 940 h 1907"/>
                <a:gd name="T50" fmla="*/ 1170 w 2022"/>
                <a:gd name="T51" fmla="*/ 1120 h 1907"/>
                <a:gd name="T52" fmla="*/ 878 w 2022"/>
                <a:gd name="T53" fmla="*/ 1154 h 1907"/>
                <a:gd name="T54" fmla="*/ 803 w 2022"/>
                <a:gd name="T55" fmla="*/ 1089 h 1907"/>
                <a:gd name="T56" fmla="*/ 952 w 2022"/>
                <a:gd name="T57" fmla="*/ 812 h 1907"/>
                <a:gd name="T58" fmla="*/ 1101 w 2022"/>
                <a:gd name="T59" fmla="*/ 737 h 1907"/>
                <a:gd name="T60" fmla="*/ 1189 w 2022"/>
                <a:gd name="T61" fmla="*/ 513 h 1907"/>
                <a:gd name="T62" fmla="*/ 993 w 2022"/>
                <a:gd name="T63" fmla="*/ 414 h 1907"/>
                <a:gd name="T64" fmla="*/ 871 w 2022"/>
                <a:gd name="T65" fmla="*/ 473 h 1907"/>
                <a:gd name="T66" fmla="*/ 675 w 2022"/>
                <a:gd name="T67" fmla="*/ 619 h 1907"/>
                <a:gd name="T68" fmla="*/ 414 w 2022"/>
                <a:gd name="T69" fmla="*/ 557 h 1907"/>
                <a:gd name="T70" fmla="*/ 859 w 2022"/>
                <a:gd name="T71" fmla="*/ 1755 h 1907"/>
                <a:gd name="T72" fmla="*/ 797 w 2022"/>
                <a:gd name="T73" fmla="*/ 1580 h 1907"/>
                <a:gd name="T74" fmla="*/ 865 w 2022"/>
                <a:gd name="T75" fmla="*/ 1450 h 1907"/>
                <a:gd name="T76" fmla="*/ 1036 w 2022"/>
                <a:gd name="T77" fmla="*/ 1397 h 1907"/>
                <a:gd name="T78" fmla="*/ 1185 w 2022"/>
                <a:gd name="T79" fmla="*/ 1490 h 1907"/>
                <a:gd name="T80" fmla="*/ 1220 w 2022"/>
                <a:gd name="T81" fmla="*/ 1596 h 1907"/>
                <a:gd name="T82" fmla="*/ 1089 w 2022"/>
                <a:gd name="T83" fmla="*/ 1801 h 1907"/>
                <a:gd name="T84" fmla="*/ 1381 w 2022"/>
                <a:gd name="T85" fmla="*/ 1453 h 1907"/>
                <a:gd name="T86" fmla="*/ 1235 w 2022"/>
                <a:gd name="T87" fmla="*/ 1403 h 1907"/>
                <a:gd name="T88" fmla="*/ 965 w 2022"/>
                <a:gd name="T89" fmla="*/ 1307 h 1907"/>
                <a:gd name="T90" fmla="*/ 734 w 2022"/>
                <a:gd name="T91" fmla="*/ 1475 h 1907"/>
                <a:gd name="T92" fmla="*/ 314 w 2022"/>
                <a:gd name="T93" fmla="*/ 1307 h 1907"/>
                <a:gd name="T94" fmla="*/ 97 w 2022"/>
                <a:gd name="T95" fmla="*/ 1027 h 1907"/>
                <a:gd name="T96" fmla="*/ 184 w 2022"/>
                <a:gd name="T97" fmla="*/ 678 h 1907"/>
                <a:gd name="T98" fmla="*/ 308 w 2022"/>
                <a:gd name="T99" fmla="*/ 663 h 1907"/>
                <a:gd name="T100" fmla="*/ 940 w 2022"/>
                <a:gd name="T101" fmla="*/ 535 h 1907"/>
                <a:gd name="T102" fmla="*/ 1083 w 2022"/>
                <a:gd name="T103" fmla="*/ 520 h 1907"/>
                <a:gd name="T104" fmla="*/ 1098 w 2022"/>
                <a:gd name="T105" fmla="*/ 619 h 1907"/>
                <a:gd name="T106" fmla="*/ 909 w 2022"/>
                <a:gd name="T107" fmla="*/ 731 h 1907"/>
                <a:gd name="T108" fmla="*/ 713 w 2022"/>
                <a:gd name="T109" fmla="*/ 1154 h 1907"/>
                <a:gd name="T110" fmla="*/ 1257 w 2022"/>
                <a:gd name="T111" fmla="*/ 1139 h 1907"/>
                <a:gd name="T112" fmla="*/ 1375 w 2022"/>
                <a:gd name="T113" fmla="*/ 1017 h 1907"/>
                <a:gd name="T114" fmla="*/ 1621 w 2022"/>
                <a:gd name="T115" fmla="*/ 856 h 1907"/>
                <a:gd name="T116" fmla="*/ 1848 w 2022"/>
                <a:gd name="T117" fmla="*/ 691 h 1907"/>
                <a:gd name="T118" fmla="*/ 1920 w 2022"/>
                <a:gd name="T119" fmla="*/ 1033 h 1907"/>
                <a:gd name="T120" fmla="*/ 1686 w 2022"/>
                <a:gd name="T121" fmla="*/ 1319 h 1907"/>
                <a:gd name="T122" fmla="*/ 1624 w 2022"/>
                <a:gd name="T123" fmla="*/ 1515 h 19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2"/>
                <a:gd name="T187" fmla="*/ 0 h 1907"/>
                <a:gd name="T188" fmla="*/ 2022 w 2022"/>
                <a:gd name="T189" fmla="*/ 1907 h 19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2" h="1907">
                  <a:moveTo>
                    <a:pt x="2022" y="933"/>
                  </a:moveTo>
                  <a:lnTo>
                    <a:pt x="2016" y="865"/>
                  </a:lnTo>
                  <a:lnTo>
                    <a:pt x="2001" y="797"/>
                  </a:lnTo>
                  <a:lnTo>
                    <a:pt x="1973" y="734"/>
                  </a:lnTo>
                  <a:lnTo>
                    <a:pt x="1938" y="672"/>
                  </a:lnTo>
                  <a:lnTo>
                    <a:pt x="1892" y="613"/>
                  </a:lnTo>
                  <a:lnTo>
                    <a:pt x="1839" y="557"/>
                  </a:lnTo>
                  <a:lnTo>
                    <a:pt x="1777" y="507"/>
                  </a:lnTo>
                  <a:lnTo>
                    <a:pt x="1708" y="461"/>
                  </a:lnTo>
                  <a:lnTo>
                    <a:pt x="1696" y="417"/>
                  </a:lnTo>
                  <a:lnTo>
                    <a:pt x="1683" y="377"/>
                  </a:lnTo>
                  <a:lnTo>
                    <a:pt x="1665" y="333"/>
                  </a:lnTo>
                  <a:lnTo>
                    <a:pt x="1643" y="293"/>
                  </a:lnTo>
                  <a:lnTo>
                    <a:pt x="1615" y="252"/>
                  </a:lnTo>
                  <a:lnTo>
                    <a:pt x="1584" y="215"/>
                  </a:lnTo>
                  <a:lnTo>
                    <a:pt x="1549" y="177"/>
                  </a:lnTo>
                  <a:lnTo>
                    <a:pt x="1512" y="146"/>
                  </a:lnTo>
                  <a:lnTo>
                    <a:pt x="1469" y="115"/>
                  </a:lnTo>
                  <a:lnTo>
                    <a:pt x="1419" y="87"/>
                  </a:lnTo>
                  <a:lnTo>
                    <a:pt x="1366" y="62"/>
                  </a:lnTo>
                  <a:lnTo>
                    <a:pt x="1310" y="41"/>
                  </a:lnTo>
                  <a:lnTo>
                    <a:pt x="1248" y="22"/>
                  </a:lnTo>
                  <a:lnTo>
                    <a:pt x="1179" y="9"/>
                  </a:lnTo>
                  <a:lnTo>
                    <a:pt x="1108" y="3"/>
                  </a:lnTo>
                  <a:lnTo>
                    <a:pt x="1030" y="0"/>
                  </a:lnTo>
                  <a:lnTo>
                    <a:pt x="958" y="3"/>
                  </a:lnTo>
                  <a:lnTo>
                    <a:pt x="893" y="9"/>
                  </a:lnTo>
                  <a:lnTo>
                    <a:pt x="831" y="19"/>
                  </a:lnTo>
                  <a:lnTo>
                    <a:pt x="775" y="34"/>
                  </a:lnTo>
                  <a:lnTo>
                    <a:pt x="719" y="53"/>
                  </a:lnTo>
                  <a:lnTo>
                    <a:pt x="669" y="75"/>
                  </a:lnTo>
                  <a:lnTo>
                    <a:pt x="622" y="100"/>
                  </a:lnTo>
                  <a:lnTo>
                    <a:pt x="579" y="128"/>
                  </a:lnTo>
                  <a:lnTo>
                    <a:pt x="538" y="159"/>
                  </a:lnTo>
                  <a:lnTo>
                    <a:pt x="504" y="193"/>
                  </a:lnTo>
                  <a:lnTo>
                    <a:pt x="470" y="230"/>
                  </a:lnTo>
                  <a:lnTo>
                    <a:pt x="442" y="268"/>
                  </a:lnTo>
                  <a:lnTo>
                    <a:pt x="414" y="308"/>
                  </a:lnTo>
                  <a:lnTo>
                    <a:pt x="392" y="349"/>
                  </a:lnTo>
                  <a:lnTo>
                    <a:pt x="374" y="392"/>
                  </a:lnTo>
                  <a:lnTo>
                    <a:pt x="355" y="436"/>
                  </a:lnTo>
                  <a:lnTo>
                    <a:pt x="277" y="482"/>
                  </a:lnTo>
                  <a:lnTo>
                    <a:pt x="209" y="535"/>
                  </a:lnTo>
                  <a:lnTo>
                    <a:pt x="146" y="594"/>
                  </a:lnTo>
                  <a:lnTo>
                    <a:pt x="97" y="657"/>
                  </a:lnTo>
                  <a:lnTo>
                    <a:pt x="56" y="722"/>
                  </a:lnTo>
                  <a:lnTo>
                    <a:pt x="25" y="787"/>
                  </a:lnTo>
                  <a:lnTo>
                    <a:pt x="7" y="859"/>
                  </a:lnTo>
                  <a:lnTo>
                    <a:pt x="0" y="933"/>
                  </a:lnTo>
                  <a:lnTo>
                    <a:pt x="3" y="986"/>
                  </a:lnTo>
                  <a:lnTo>
                    <a:pt x="13" y="1042"/>
                  </a:lnTo>
                  <a:lnTo>
                    <a:pt x="31" y="1092"/>
                  </a:lnTo>
                  <a:lnTo>
                    <a:pt x="53" y="1142"/>
                  </a:lnTo>
                  <a:lnTo>
                    <a:pt x="81" y="1192"/>
                  </a:lnTo>
                  <a:lnTo>
                    <a:pt x="115" y="1238"/>
                  </a:lnTo>
                  <a:lnTo>
                    <a:pt x="156" y="1282"/>
                  </a:lnTo>
                  <a:lnTo>
                    <a:pt x="202" y="1325"/>
                  </a:lnTo>
                  <a:lnTo>
                    <a:pt x="249" y="1363"/>
                  </a:lnTo>
                  <a:lnTo>
                    <a:pt x="305" y="1400"/>
                  </a:lnTo>
                  <a:lnTo>
                    <a:pt x="364" y="1434"/>
                  </a:lnTo>
                  <a:lnTo>
                    <a:pt x="426" y="1465"/>
                  </a:lnTo>
                  <a:lnTo>
                    <a:pt x="492" y="1493"/>
                  </a:lnTo>
                  <a:lnTo>
                    <a:pt x="560" y="1518"/>
                  </a:lnTo>
                  <a:lnTo>
                    <a:pt x="635" y="1540"/>
                  </a:lnTo>
                  <a:lnTo>
                    <a:pt x="710" y="1559"/>
                  </a:lnTo>
                  <a:lnTo>
                    <a:pt x="706" y="1571"/>
                  </a:lnTo>
                  <a:lnTo>
                    <a:pt x="706" y="1580"/>
                  </a:lnTo>
                  <a:lnTo>
                    <a:pt x="706" y="1593"/>
                  </a:lnTo>
                  <a:lnTo>
                    <a:pt x="706" y="1605"/>
                  </a:lnTo>
                  <a:lnTo>
                    <a:pt x="713" y="1664"/>
                  </a:lnTo>
                  <a:lnTo>
                    <a:pt x="731" y="1724"/>
                  </a:lnTo>
                  <a:lnTo>
                    <a:pt x="756" y="1773"/>
                  </a:lnTo>
                  <a:lnTo>
                    <a:pt x="794" y="1817"/>
                  </a:lnTo>
                  <a:lnTo>
                    <a:pt x="840" y="1854"/>
                  </a:lnTo>
                  <a:lnTo>
                    <a:pt x="890" y="1882"/>
                  </a:lnTo>
                  <a:lnTo>
                    <a:pt x="946" y="1901"/>
                  </a:lnTo>
                  <a:lnTo>
                    <a:pt x="1008" y="1907"/>
                  </a:lnTo>
                  <a:lnTo>
                    <a:pt x="1070" y="1901"/>
                  </a:lnTo>
                  <a:lnTo>
                    <a:pt x="1126" y="1882"/>
                  </a:lnTo>
                  <a:lnTo>
                    <a:pt x="1176" y="1854"/>
                  </a:lnTo>
                  <a:lnTo>
                    <a:pt x="1223" y="1817"/>
                  </a:lnTo>
                  <a:lnTo>
                    <a:pt x="1260" y="1773"/>
                  </a:lnTo>
                  <a:lnTo>
                    <a:pt x="1285" y="1724"/>
                  </a:lnTo>
                  <a:lnTo>
                    <a:pt x="1304" y="1664"/>
                  </a:lnTo>
                  <a:lnTo>
                    <a:pt x="1310" y="1605"/>
                  </a:lnTo>
                  <a:lnTo>
                    <a:pt x="1310" y="1593"/>
                  </a:lnTo>
                  <a:lnTo>
                    <a:pt x="1310" y="1580"/>
                  </a:lnTo>
                  <a:lnTo>
                    <a:pt x="1310" y="1571"/>
                  </a:lnTo>
                  <a:lnTo>
                    <a:pt x="1307" y="1559"/>
                  </a:lnTo>
                  <a:lnTo>
                    <a:pt x="1325" y="1556"/>
                  </a:lnTo>
                  <a:lnTo>
                    <a:pt x="1341" y="1552"/>
                  </a:lnTo>
                  <a:lnTo>
                    <a:pt x="1360" y="1546"/>
                  </a:lnTo>
                  <a:lnTo>
                    <a:pt x="1378" y="1543"/>
                  </a:lnTo>
                  <a:lnTo>
                    <a:pt x="1394" y="1537"/>
                  </a:lnTo>
                  <a:lnTo>
                    <a:pt x="1413" y="1534"/>
                  </a:lnTo>
                  <a:lnTo>
                    <a:pt x="1428" y="1528"/>
                  </a:lnTo>
                  <a:lnTo>
                    <a:pt x="1447" y="1521"/>
                  </a:lnTo>
                  <a:lnTo>
                    <a:pt x="1475" y="1537"/>
                  </a:lnTo>
                  <a:lnTo>
                    <a:pt x="1534" y="1565"/>
                  </a:lnTo>
                  <a:lnTo>
                    <a:pt x="1609" y="1605"/>
                  </a:lnTo>
                  <a:lnTo>
                    <a:pt x="1696" y="1646"/>
                  </a:lnTo>
                  <a:lnTo>
                    <a:pt x="1780" y="1689"/>
                  </a:lnTo>
                  <a:lnTo>
                    <a:pt x="1851" y="1727"/>
                  </a:lnTo>
                  <a:lnTo>
                    <a:pt x="1904" y="1752"/>
                  </a:lnTo>
                  <a:lnTo>
                    <a:pt x="1923" y="1761"/>
                  </a:lnTo>
                  <a:lnTo>
                    <a:pt x="1917" y="1745"/>
                  </a:lnTo>
                  <a:lnTo>
                    <a:pt x="1904" y="1705"/>
                  </a:lnTo>
                  <a:lnTo>
                    <a:pt x="1882" y="1646"/>
                  </a:lnTo>
                  <a:lnTo>
                    <a:pt x="1861" y="1574"/>
                  </a:lnTo>
                  <a:lnTo>
                    <a:pt x="1836" y="1503"/>
                  </a:lnTo>
                  <a:lnTo>
                    <a:pt x="1814" y="1437"/>
                  </a:lnTo>
                  <a:lnTo>
                    <a:pt x="1795" y="1384"/>
                  </a:lnTo>
                  <a:lnTo>
                    <a:pt x="1786" y="1353"/>
                  </a:lnTo>
                  <a:lnTo>
                    <a:pt x="1839" y="1307"/>
                  </a:lnTo>
                  <a:lnTo>
                    <a:pt x="1889" y="1260"/>
                  </a:lnTo>
                  <a:lnTo>
                    <a:pt x="1929" y="1210"/>
                  </a:lnTo>
                  <a:lnTo>
                    <a:pt x="1960" y="1157"/>
                  </a:lnTo>
                  <a:lnTo>
                    <a:pt x="1988" y="1101"/>
                  </a:lnTo>
                  <a:lnTo>
                    <a:pt x="2007" y="1045"/>
                  </a:lnTo>
                  <a:lnTo>
                    <a:pt x="2019" y="989"/>
                  </a:lnTo>
                  <a:lnTo>
                    <a:pt x="2022" y="933"/>
                  </a:lnTo>
                  <a:close/>
                  <a:moveTo>
                    <a:pt x="433" y="489"/>
                  </a:moveTo>
                  <a:lnTo>
                    <a:pt x="442" y="461"/>
                  </a:lnTo>
                  <a:lnTo>
                    <a:pt x="454" y="433"/>
                  </a:lnTo>
                  <a:lnTo>
                    <a:pt x="467" y="405"/>
                  </a:lnTo>
                  <a:lnTo>
                    <a:pt x="482" y="377"/>
                  </a:lnTo>
                  <a:lnTo>
                    <a:pt x="498" y="349"/>
                  </a:lnTo>
                  <a:lnTo>
                    <a:pt x="517" y="324"/>
                  </a:lnTo>
                  <a:lnTo>
                    <a:pt x="535" y="296"/>
                  </a:lnTo>
                  <a:lnTo>
                    <a:pt x="557" y="271"/>
                  </a:lnTo>
                  <a:lnTo>
                    <a:pt x="582" y="246"/>
                  </a:lnTo>
                  <a:lnTo>
                    <a:pt x="607" y="221"/>
                  </a:lnTo>
                  <a:lnTo>
                    <a:pt x="638" y="199"/>
                  </a:lnTo>
                  <a:lnTo>
                    <a:pt x="669" y="177"/>
                  </a:lnTo>
                  <a:lnTo>
                    <a:pt x="703" y="159"/>
                  </a:lnTo>
                  <a:lnTo>
                    <a:pt x="741" y="143"/>
                  </a:lnTo>
                  <a:lnTo>
                    <a:pt x="781" y="128"/>
                  </a:lnTo>
                  <a:lnTo>
                    <a:pt x="825" y="115"/>
                  </a:lnTo>
                  <a:lnTo>
                    <a:pt x="871" y="103"/>
                  </a:lnTo>
                  <a:lnTo>
                    <a:pt x="921" y="97"/>
                  </a:lnTo>
                  <a:lnTo>
                    <a:pt x="974" y="93"/>
                  </a:lnTo>
                  <a:lnTo>
                    <a:pt x="1030" y="90"/>
                  </a:lnTo>
                  <a:lnTo>
                    <a:pt x="1089" y="93"/>
                  </a:lnTo>
                  <a:lnTo>
                    <a:pt x="1145" y="97"/>
                  </a:lnTo>
                  <a:lnTo>
                    <a:pt x="1198" y="106"/>
                  </a:lnTo>
                  <a:lnTo>
                    <a:pt x="1245" y="115"/>
                  </a:lnTo>
                  <a:lnTo>
                    <a:pt x="1291" y="128"/>
                  </a:lnTo>
                  <a:lnTo>
                    <a:pt x="1332" y="143"/>
                  </a:lnTo>
                  <a:lnTo>
                    <a:pt x="1372" y="162"/>
                  </a:lnTo>
                  <a:lnTo>
                    <a:pt x="1409" y="184"/>
                  </a:lnTo>
                  <a:lnTo>
                    <a:pt x="1441" y="205"/>
                  </a:lnTo>
                  <a:lnTo>
                    <a:pt x="1472" y="227"/>
                  </a:lnTo>
                  <a:lnTo>
                    <a:pt x="1500" y="255"/>
                  </a:lnTo>
                  <a:lnTo>
                    <a:pt x="1525" y="280"/>
                  </a:lnTo>
                  <a:lnTo>
                    <a:pt x="1546" y="308"/>
                  </a:lnTo>
                  <a:lnTo>
                    <a:pt x="1565" y="339"/>
                  </a:lnTo>
                  <a:lnTo>
                    <a:pt x="1581" y="367"/>
                  </a:lnTo>
                  <a:lnTo>
                    <a:pt x="1596" y="398"/>
                  </a:lnTo>
                  <a:lnTo>
                    <a:pt x="1605" y="426"/>
                  </a:lnTo>
                  <a:lnTo>
                    <a:pt x="1615" y="454"/>
                  </a:lnTo>
                  <a:lnTo>
                    <a:pt x="1621" y="482"/>
                  </a:lnTo>
                  <a:lnTo>
                    <a:pt x="1624" y="510"/>
                  </a:lnTo>
                  <a:lnTo>
                    <a:pt x="1627" y="520"/>
                  </a:lnTo>
                  <a:lnTo>
                    <a:pt x="1627" y="529"/>
                  </a:lnTo>
                  <a:lnTo>
                    <a:pt x="1630" y="538"/>
                  </a:lnTo>
                  <a:lnTo>
                    <a:pt x="1630" y="548"/>
                  </a:lnTo>
                  <a:lnTo>
                    <a:pt x="1624" y="629"/>
                  </a:lnTo>
                  <a:lnTo>
                    <a:pt x="1612" y="694"/>
                  </a:lnTo>
                  <a:lnTo>
                    <a:pt x="1587" y="747"/>
                  </a:lnTo>
                  <a:lnTo>
                    <a:pt x="1556" y="790"/>
                  </a:lnTo>
                  <a:lnTo>
                    <a:pt x="1518" y="828"/>
                  </a:lnTo>
                  <a:lnTo>
                    <a:pt x="1478" y="859"/>
                  </a:lnTo>
                  <a:lnTo>
                    <a:pt x="1428" y="884"/>
                  </a:lnTo>
                  <a:lnTo>
                    <a:pt x="1378" y="912"/>
                  </a:lnTo>
                  <a:lnTo>
                    <a:pt x="1322" y="940"/>
                  </a:lnTo>
                  <a:lnTo>
                    <a:pt x="1285" y="961"/>
                  </a:lnTo>
                  <a:lnTo>
                    <a:pt x="1254" y="983"/>
                  </a:lnTo>
                  <a:lnTo>
                    <a:pt x="1229" y="1008"/>
                  </a:lnTo>
                  <a:lnTo>
                    <a:pt x="1207" y="1033"/>
                  </a:lnTo>
                  <a:lnTo>
                    <a:pt x="1192" y="1058"/>
                  </a:lnTo>
                  <a:lnTo>
                    <a:pt x="1179" y="1086"/>
                  </a:lnTo>
                  <a:lnTo>
                    <a:pt x="1170" y="1120"/>
                  </a:lnTo>
                  <a:lnTo>
                    <a:pt x="1167" y="1154"/>
                  </a:lnTo>
                  <a:lnTo>
                    <a:pt x="1136" y="1154"/>
                  </a:lnTo>
                  <a:lnTo>
                    <a:pt x="1092" y="1154"/>
                  </a:lnTo>
                  <a:lnTo>
                    <a:pt x="1039" y="1154"/>
                  </a:lnTo>
                  <a:lnTo>
                    <a:pt x="986" y="1154"/>
                  </a:lnTo>
                  <a:lnTo>
                    <a:pt x="930" y="1154"/>
                  </a:lnTo>
                  <a:lnTo>
                    <a:pt x="878" y="1154"/>
                  </a:lnTo>
                  <a:lnTo>
                    <a:pt x="834" y="1154"/>
                  </a:lnTo>
                  <a:lnTo>
                    <a:pt x="803" y="1154"/>
                  </a:lnTo>
                  <a:lnTo>
                    <a:pt x="803" y="1148"/>
                  </a:lnTo>
                  <a:lnTo>
                    <a:pt x="803" y="1142"/>
                  </a:lnTo>
                  <a:lnTo>
                    <a:pt x="803" y="1136"/>
                  </a:lnTo>
                  <a:lnTo>
                    <a:pt x="803" y="1129"/>
                  </a:lnTo>
                  <a:lnTo>
                    <a:pt x="803" y="1089"/>
                  </a:lnTo>
                  <a:lnTo>
                    <a:pt x="809" y="1045"/>
                  </a:lnTo>
                  <a:lnTo>
                    <a:pt x="815" y="1002"/>
                  </a:lnTo>
                  <a:lnTo>
                    <a:pt x="828" y="958"/>
                  </a:lnTo>
                  <a:lnTo>
                    <a:pt x="846" y="918"/>
                  </a:lnTo>
                  <a:lnTo>
                    <a:pt x="874" y="877"/>
                  </a:lnTo>
                  <a:lnTo>
                    <a:pt x="909" y="843"/>
                  </a:lnTo>
                  <a:lnTo>
                    <a:pt x="952" y="812"/>
                  </a:lnTo>
                  <a:lnTo>
                    <a:pt x="962" y="809"/>
                  </a:lnTo>
                  <a:lnTo>
                    <a:pt x="977" y="800"/>
                  </a:lnTo>
                  <a:lnTo>
                    <a:pt x="996" y="790"/>
                  </a:lnTo>
                  <a:lnTo>
                    <a:pt x="1002" y="787"/>
                  </a:lnTo>
                  <a:lnTo>
                    <a:pt x="1036" y="772"/>
                  </a:lnTo>
                  <a:lnTo>
                    <a:pt x="1067" y="756"/>
                  </a:lnTo>
                  <a:lnTo>
                    <a:pt x="1101" y="737"/>
                  </a:lnTo>
                  <a:lnTo>
                    <a:pt x="1133" y="713"/>
                  </a:lnTo>
                  <a:lnTo>
                    <a:pt x="1161" y="688"/>
                  </a:lnTo>
                  <a:lnTo>
                    <a:pt x="1182" y="657"/>
                  </a:lnTo>
                  <a:lnTo>
                    <a:pt x="1195" y="622"/>
                  </a:lnTo>
                  <a:lnTo>
                    <a:pt x="1201" y="582"/>
                  </a:lnTo>
                  <a:lnTo>
                    <a:pt x="1198" y="545"/>
                  </a:lnTo>
                  <a:lnTo>
                    <a:pt x="1189" y="513"/>
                  </a:lnTo>
                  <a:lnTo>
                    <a:pt x="1173" y="482"/>
                  </a:lnTo>
                  <a:lnTo>
                    <a:pt x="1151" y="461"/>
                  </a:lnTo>
                  <a:lnTo>
                    <a:pt x="1123" y="439"/>
                  </a:lnTo>
                  <a:lnTo>
                    <a:pt x="1092" y="426"/>
                  </a:lnTo>
                  <a:lnTo>
                    <a:pt x="1055" y="417"/>
                  </a:lnTo>
                  <a:lnTo>
                    <a:pt x="1014" y="414"/>
                  </a:lnTo>
                  <a:lnTo>
                    <a:pt x="993" y="414"/>
                  </a:lnTo>
                  <a:lnTo>
                    <a:pt x="971" y="417"/>
                  </a:lnTo>
                  <a:lnTo>
                    <a:pt x="952" y="423"/>
                  </a:lnTo>
                  <a:lnTo>
                    <a:pt x="934" y="429"/>
                  </a:lnTo>
                  <a:lnTo>
                    <a:pt x="918" y="436"/>
                  </a:lnTo>
                  <a:lnTo>
                    <a:pt x="902" y="448"/>
                  </a:lnTo>
                  <a:lnTo>
                    <a:pt x="887" y="457"/>
                  </a:lnTo>
                  <a:lnTo>
                    <a:pt x="871" y="473"/>
                  </a:lnTo>
                  <a:lnTo>
                    <a:pt x="850" y="504"/>
                  </a:lnTo>
                  <a:lnTo>
                    <a:pt x="831" y="538"/>
                  </a:lnTo>
                  <a:lnTo>
                    <a:pt x="822" y="576"/>
                  </a:lnTo>
                  <a:lnTo>
                    <a:pt x="815" y="619"/>
                  </a:lnTo>
                  <a:lnTo>
                    <a:pt x="781" y="619"/>
                  </a:lnTo>
                  <a:lnTo>
                    <a:pt x="734" y="619"/>
                  </a:lnTo>
                  <a:lnTo>
                    <a:pt x="675" y="619"/>
                  </a:lnTo>
                  <a:lnTo>
                    <a:pt x="613" y="619"/>
                  </a:lnTo>
                  <a:lnTo>
                    <a:pt x="551" y="619"/>
                  </a:lnTo>
                  <a:lnTo>
                    <a:pt x="492" y="619"/>
                  </a:lnTo>
                  <a:lnTo>
                    <a:pt x="442" y="619"/>
                  </a:lnTo>
                  <a:lnTo>
                    <a:pt x="405" y="619"/>
                  </a:lnTo>
                  <a:lnTo>
                    <a:pt x="408" y="591"/>
                  </a:lnTo>
                  <a:lnTo>
                    <a:pt x="414" y="557"/>
                  </a:lnTo>
                  <a:lnTo>
                    <a:pt x="423" y="526"/>
                  </a:lnTo>
                  <a:lnTo>
                    <a:pt x="433" y="489"/>
                  </a:lnTo>
                  <a:close/>
                  <a:moveTo>
                    <a:pt x="1008" y="1817"/>
                  </a:moveTo>
                  <a:lnTo>
                    <a:pt x="965" y="1814"/>
                  </a:lnTo>
                  <a:lnTo>
                    <a:pt x="924" y="1801"/>
                  </a:lnTo>
                  <a:lnTo>
                    <a:pt x="890" y="1780"/>
                  </a:lnTo>
                  <a:lnTo>
                    <a:pt x="859" y="1755"/>
                  </a:lnTo>
                  <a:lnTo>
                    <a:pt x="831" y="1724"/>
                  </a:lnTo>
                  <a:lnTo>
                    <a:pt x="812" y="1686"/>
                  </a:lnTo>
                  <a:lnTo>
                    <a:pt x="800" y="1649"/>
                  </a:lnTo>
                  <a:lnTo>
                    <a:pt x="797" y="1605"/>
                  </a:lnTo>
                  <a:lnTo>
                    <a:pt x="797" y="1596"/>
                  </a:lnTo>
                  <a:lnTo>
                    <a:pt x="797" y="1590"/>
                  </a:lnTo>
                  <a:lnTo>
                    <a:pt x="797" y="1580"/>
                  </a:lnTo>
                  <a:lnTo>
                    <a:pt x="800" y="1574"/>
                  </a:lnTo>
                  <a:lnTo>
                    <a:pt x="803" y="1552"/>
                  </a:lnTo>
                  <a:lnTo>
                    <a:pt x="812" y="1531"/>
                  </a:lnTo>
                  <a:lnTo>
                    <a:pt x="818" y="1509"/>
                  </a:lnTo>
                  <a:lnTo>
                    <a:pt x="831" y="1490"/>
                  </a:lnTo>
                  <a:lnTo>
                    <a:pt x="846" y="1468"/>
                  </a:lnTo>
                  <a:lnTo>
                    <a:pt x="865" y="1450"/>
                  </a:lnTo>
                  <a:lnTo>
                    <a:pt x="884" y="1434"/>
                  </a:lnTo>
                  <a:lnTo>
                    <a:pt x="906" y="1419"/>
                  </a:lnTo>
                  <a:lnTo>
                    <a:pt x="930" y="1409"/>
                  </a:lnTo>
                  <a:lnTo>
                    <a:pt x="955" y="1400"/>
                  </a:lnTo>
                  <a:lnTo>
                    <a:pt x="980" y="1397"/>
                  </a:lnTo>
                  <a:lnTo>
                    <a:pt x="1008" y="1394"/>
                  </a:lnTo>
                  <a:lnTo>
                    <a:pt x="1036" y="1397"/>
                  </a:lnTo>
                  <a:lnTo>
                    <a:pt x="1061" y="1400"/>
                  </a:lnTo>
                  <a:lnTo>
                    <a:pt x="1086" y="1409"/>
                  </a:lnTo>
                  <a:lnTo>
                    <a:pt x="1111" y="1419"/>
                  </a:lnTo>
                  <a:lnTo>
                    <a:pt x="1133" y="1434"/>
                  </a:lnTo>
                  <a:lnTo>
                    <a:pt x="1151" y="1450"/>
                  </a:lnTo>
                  <a:lnTo>
                    <a:pt x="1170" y="1468"/>
                  </a:lnTo>
                  <a:lnTo>
                    <a:pt x="1185" y="1490"/>
                  </a:lnTo>
                  <a:lnTo>
                    <a:pt x="1195" y="1509"/>
                  </a:lnTo>
                  <a:lnTo>
                    <a:pt x="1204" y="1531"/>
                  </a:lnTo>
                  <a:lnTo>
                    <a:pt x="1210" y="1552"/>
                  </a:lnTo>
                  <a:lnTo>
                    <a:pt x="1217" y="1574"/>
                  </a:lnTo>
                  <a:lnTo>
                    <a:pt x="1217" y="1580"/>
                  </a:lnTo>
                  <a:lnTo>
                    <a:pt x="1220" y="1590"/>
                  </a:lnTo>
                  <a:lnTo>
                    <a:pt x="1220" y="1596"/>
                  </a:lnTo>
                  <a:lnTo>
                    <a:pt x="1220" y="1605"/>
                  </a:lnTo>
                  <a:lnTo>
                    <a:pt x="1217" y="1649"/>
                  </a:lnTo>
                  <a:lnTo>
                    <a:pt x="1204" y="1686"/>
                  </a:lnTo>
                  <a:lnTo>
                    <a:pt x="1182" y="1724"/>
                  </a:lnTo>
                  <a:lnTo>
                    <a:pt x="1157" y="1755"/>
                  </a:lnTo>
                  <a:lnTo>
                    <a:pt x="1126" y="1780"/>
                  </a:lnTo>
                  <a:lnTo>
                    <a:pt x="1089" y="1801"/>
                  </a:lnTo>
                  <a:lnTo>
                    <a:pt x="1052" y="1814"/>
                  </a:lnTo>
                  <a:lnTo>
                    <a:pt x="1008" y="1817"/>
                  </a:lnTo>
                  <a:close/>
                  <a:moveTo>
                    <a:pt x="1456" y="1431"/>
                  </a:moveTo>
                  <a:lnTo>
                    <a:pt x="1437" y="1434"/>
                  </a:lnTo>
                  <a:lnTo>
                    <a:pt x="1419" y="1440"/>
                  </a:lnTo>
                  <a:lnTo>
                    <a:pt x="1400" y="1447"/>
                  </a:lnTo>
                  <a:lnTo>
                    <a:pt x="1381" y="1453"/>
                  </a:lnTo>
                  <a:lnTo>
                    <a:pt x="1360" y="1459"/>
                  </a:lnTo>
                  <a:lnTo>
                    <a:pt x="1341" y="1462"/>
                  </a:lnTo>
                  <a:lnTo>
                    <a:pt x="1322" y="1468"/>
                  </a:lnTo>
                  <a:lnTo>
                    <a:pt x="1301" y="1472"/>
                  </a:lnTo>
                  <a:lnTo>
                    <a:pt x="1282" y="1475"/>
                  </a:lnTo>
                  <a:lnTo>
                    <a:pt x="1260" y="1437"/>
                  </a:lnTo>
                  <a:lnTo>
                    <a:pt x="1235" y="1403"/>
                  </a:lnTo>
                  <a:lnTo>
                    <a:pt x="1204" y="1375"/>
                  </a:lnTo>
                  <a:lnTo>
                    <a:pt x="1173" y="1350"/>
                  </a:lnTo>
                  <a:lnTo>
                    <a:pt x="1136" y="1332"/>
                  </a:lnTo>
                  <a:lnTo>
                    <a:pt x="1095" y="1316"/>
                  </a:lnTo>
                  <a:lnTo>
                    <a:pt x="1052" y="1307"/>
                  </a:lnTo>
                  <a:lnTo>
                    <a:pt x="1008" y="1304"/>
                  </a:lnTo>
                  <a:lnTo>
                    <a:pt x="965" y="1307"/>
                  </a:lnTo>
                  <a:lnTo>
                    <a:pt x="921" y="1316"/>
                  </a:lnTo>
                  <a:lnTo>
                    <a:pt x="881" y="1332"/>
                  </a:lnTo>
                  <a:lnTo>
                    <a:pt x="843" y="1350"/>
                  </a:lnTo>
                  <a:lnTo>
                    <a:pt x="812" y="1375"/>
                  </a:lnTo>
                  <a:lnTo>
                    <a:pt x="781" y="1403"/>
                  </a:lnTo>
                  <a:lnTo>
                    <a:pt x="756" y="1437"/>
                  </a:lnTo>
                  <a:lnTo>
                    <a:pt x="734" y="1475"/>
                  </a:lnTo>
                  <a:lnTo>
                    <a:pt x="666" y="1459"/>
                  </a:lnTo>
                  <a:lnTo>
                    <a:pt x="598" y="1440"/>
                  </a:lnTo>
                  <a:lnTo>
                    <a:pt x="535" y="1419"/>
                  </a:lnTo>
                  <a:lnTo>
                    <a:pt x="473" y="1397"/>
                  </a:lnTo>
                  <a:lnTo>
                    <a:pt x="417" y="1369"/>
                  </a:lnTo>
                  <a:lnTo>
                    <a:pt x="364" y="1338"/>
                  </a:lnTo>
                  <a:lnTo>
                    <a:pt x="314" y="1307"/>
                  </a:lnTo>
                  <a:lnTo>
                    <a:pt x="268" y="1272"/>
                  </a:lnTo>
                  <a:lnTo>
                    <a:pt x="227" y="1235"/>
                  </a:lnTo>
                  <a:lnTo>
                    <a:pt x="190" y="1198"/>
                  </a:lnTo>
                  <a:lnTo>
                    <a:pt x="159" y="1157"/>
                  </a:lnTo>
                  <a:lnTo>
                    <a:pt x="134" y="1117"/>
                  </a:lnTo>
                  <a:lnTo>
                    <a:pt x="112" y="1073"/>
                  </a:lnTo>
                  <a:lnTo>
                    <a:pt x="97" y="1027"/>
                  </a:lnTo>
                  <a:lnTo>
                    <a:pt x="87" y="980"/>
                  </a:lnTo>
                  <a:lnTo>
                    <a:pt x="84" y="933"/>
                  </a:lnTo>
                  <a:lnTo>
                    <a:pt x="87" y="881"/>
                  </a:lnTo>
                  <a:lnTo>
                    <a:pt x="100" y="828"/>
                  </a:lnTo>
                  <a:lnTo>
                    <a:pt x="122" y="775"/>
                  </a:lnTo>
                  <a:lnTo>
                    <a:pt x="150" y="725"/>
                  </a:lnTo>
                  <a:lnTo>
                    <a:pt x="184" y="678"/>
                  </a:lnTo>
                  <a:lnTo>
                    <a:pt x="224" y="635"/>
                  </a:lnTo>
                  <a:lnTo>
                    <a:pt x="271" y="594"/>
                  </a:lnTo>
                  <a:lnTo>
                    <a:pt x="324" y="554"/>
                  </a:lnTo>
                  <a:lnTo>
                    <a:pt x="318" y="582"/>
                  </a:lnTo>
                  <a:lnTo>
                    <a:pt x="314" y="607"/>
                  </a:lnTo>
                  <a:lnTo>
                    <a:pt x="311" y="635"/>
                  </a:lnTo>
                  <a:lnTo>
                    <a:pt x="308" y="663"/>
                  </a:lnTo>
                  <a:lnTo>
                    <a:pt x="305" y="709"/>
                  </a:lnTo>
                  <a:lnTo>
                    <a:pt x="912" y="709"/>
                  </a:lnTo>
                  <a:lnTo>
                    <a:pt x="909" y="660"/>
                  </a:lnTo>
                  <a:lnTo>
                    <a:pt x="909" y="622"/>
                  </a:lnTo>
                  <a:lnTo>
                    <a:pt x="912" y="588"/>
                  </a:lnTo>
                  <a:lnTo>
                    <a:pt x="924" y="557"/>
                  </a:lnTo>
                  <a:lnTo>
                    <a:pt x="940" y="535"/>
                  </a:lnTo>
                  <a:lnTo>
                    <a:pt x="955" y="520"/>
                  </a:lnTo>
                  <a:lnTo>
                    <a:pt x="974" y="510"/>
                  </a:lnTo>
                  <a:lnTo>
                    <a:pt x="993" y="507"/>
                  </a:lnTo>
                  <a:lnTo>
                    <a:pt x="1014" y="504"/>
                  </a:lnTo>
                  <a:lnTo>
                    <a:pt x="1042" y="507"/>
                  </a:lnTo>
                  <a:lnTo>
                    <a:pt x="1064" y="510"/>
                  </a:lnTo>
                  <a:lnTo>
                    <a:pt x="1083" y="520"/>
                  </a:lnTo>
                  <a:lnTo>
                    <a:pt x="1095" y="529"/>
                  </a:lnTo>
                  <a:lnTo>
                    <a:pt x="1101" y="541"/>
                  </a:lnTo>
                  <a:lnTo>
                    <a:pt x="1108" y="554"/>
                  </a:lnTo>
                  <a:lnTo>
                    <a:pt x="1111" y="566"/>
                  </a:lnTo>
                  <a:lnTo>
                    <a:pt x="1111" y="582"/>
                  </a:lnTo>
                  <a:lnTo>
                    <a:pt x="1108" y="601"/>
                  </a:lnTo>
                  <a:lnTo>
                    <a:pt x="1098" y="619"/>
                  </a:lnTo>
                  <a:lnTo>
                    <a:pt x="1086" y="635"/>
                  </a:lnTo>
                  <a:lnTo>
                    <a:pt x="1070" y="647"/>
                  </a:lnTo>
                  <a:lnTo>
                    <a:pt x="1049" y="663"/>
                  </a:lnTo>
                  <a:lnTo>
                    <a:pt x="1024" y="675"/>
                  </a:lnTo>
                  <a:lnTo>
                    <a:pt x="996" y="691"/>
                  </a:lnTo>
                  <a:lnTo>
                    <a:pt x="965" y="703"/>
                  </a:lnTo>
                  <a:lnTo>
                    <a:pt x="909" y="731"/>
                  </a:lnTo>
                  <a:lnTo>
                    <a:pt x="840" y="781"/>
                  </a:lnTo>
                  <a:lnTo>
                    <a:pt x="787" y="840"/>
                  </a:lnTo>
                  <a:lnTo>
                    <a:pt x="753" y="905"/>
                  </a:lnTo>
                  <a:lnTo>
                    <a:pt x="731" y="971"/>
                  </a:lnTo>
                  <a:lnTo>
                    <a:pt x="719" y="1036"/>
                  </a:lnTo>
                  <a:lnTo>
                    <a:pt x="713" y="1098"/>
                  </a:lnTo>
                  <a:lnTo>
                    <a:pt x="713" y="1154"/>
                  </a:lnTo>
                  <a:lnTo>
                    <a:pt x="716" y="1201"/>
                  </a:lnTo>
                  <a:lnTo>
                    <a:pt x="716" y="1241"/>
                  </a:lnTo>
                  <a:lnTo>
                    <a:pt x="759" y="1244"/>
                  </a:lnTo>
                  <a:lnTo>
                    <a:pt x="1254" y="1244"/>
                  </a:lnTo>
                  <a:lnTo>
                    <a:pt x="1254" y="1198"/>
                  </a:lnTo>
                  <a:lnTo>
                    <a:pt x="1254" y="1167"/>
                  </a:lnTo>
                  <a:lnTo>
                    <a:pt x="1257" y="1139"/>
                  </a:lnTo>
                  <a:lnTo>
                    <a:pt x="1263" y="1117"/>
                  </a:lnTo>
                  <a:lnTo>
                    <a:pt x="1273" y="1095"/>
                  </a:lnTo>
                  <a:lnTo>
                    <a:pt x="1288" y="1076"/>
                  </a:lnTo>
                  <a:lnTo>
                    <a:pt x="1307" y="1058"/>
                  </a:lnTo>
                  <a:lnTo>
                    <a:pt x="1335" y="1039"/>
                  </a:lnTo>
                  <a:lnTo>
                    <a:pt x="1366" y="1020"/>
                  </a:lnTo>
                  <a:lnTo>
                    <a:pt x="1375" y="1017"/>
                  </a:lnTo>
                  <a:lnTo>
                    <a:pt x="1394" y="1005"/>
                  </a:lnTo>
                  <a:lnTo>
                    <a:pt x="1413" y="996"/>
                  </a:lnTo>
                  <a:lnTo>
                    <a:pt x="1422" y="992"/>
                  </a:lnTo>
                  <a:lnTo>
                    <a:pt x="1475" y="965"/>
                  </a:lnTo>
                  <a:lnTo>
                    <a:pt x="1528" y="933"/>
                  </a:lnTo>
                  <a:lnTo>
                    <a:pt x="1577" y="899"/>
                  </a:lnTo>
                  <a:lnTo>
                    <a:pt x="1621" y="856"/>
                  </a:lnTo>
                  <a:lnTo>
                    <a:pt x="1658" y="803"/>
                  </a:lnTo>
                  <a:lnTo>
                    <a:pt x="1689" y="741"/>
                  </a:lnTo>
                  <a:lnTo>
                    <a:pt x="1711" y="663"/>
                  </a:lnTo>
                  <a:lnTo>
                    <a:pt x="1721" y="569"/>
                  </a:lnTo>
                  <a:lnTo>
                    <a:pt x="1767" y="607"/>
                  </a:lnTo>
                  <a:lnTo>
                    <a:pt x="1811" y="647"/>
                  </a:lnTo>
                  <a:lnTo>
                    <a:pt x="1848" y="691"/>
                  </a:lnTo>
                  <a:lnTo>
                    <a:pt x="1879" y="737"/>
                  </a:lnTo>
                  <a:lnTo>
                    <a:pt x="1904" y="784"/>
                  </a:lnTo>
                  <a:lnTo>
                    <a:pt x="1920" y="831"/>
                  </a:lnTo>
                  <a:lnTo>
                    <a:pt x="1932" y="881"/>
                  </a:lnTo>
                  <a:lnTo>
                    <a:pt x="1935" y="933"/>
                  </a:lnTo>
                  <a:lnTo>
                    <a:pt x="1932" y="983"/>
                  </a:lnTo>
                  <a:lnTo>
                    <a:pt x="1920" y="1033"/>
                  </a:lnTo>
                  <a:lnTo>
                    <a:pt x="1901" y="1083"/>
                  </a:lnTo>
                  <a:lnTo>
                    <a:pt x="1876" y="1129"/>
                  </a:lnTo>
                  <a:lnTo>
                    <a:pt x="1845" y="1173"/>
                  </a:lnTo>
                  <a:lnTo>
                    <a:pt x="1808" y="1220"/>
                  </a:lnTo>
                  <a:lnTo>
                    <a:pt x="1761" y="1260"/>
                  </a:lnTo>
                  <a:lnTo>
                    <a:pt x="1711" y="1300"/>
                  </a:lnTo>
                  <a:lnTo>
                    <a:pt x="1686" y="1319"/>
                  </a:lnTo>
                  <a:lnTo>
                    <a:pt x="1696" y="1347"/>
                  </a:lnTo>
                  <a:lnTo>
                    <a:pt x="1717" y="1416"/>
                  </a:lnTo>
                  <a:lnTo>
                    <a:pt x="1745" y="1506"/>
                  </a:lnTo>
                  <a:lnTo>
                    <a:pt x="1773" y="1590"/>
                  </a:lnTo>
                  <a:lnTo>
                    <a:pt x="1730" y="1568"/>
                  </a:lnTo>
                  <a:lnTo>
                    <a:pt x="1677" y="1543"/>
                  </a:lnTo>
                  <a:lnTo>
                    <a:pt x="1624" y="1515"/>
                  </a:lnTo>
                  <a:lnTo>
                    <a:pt x="1574" y="1490"/>
                  </a:lnTo>
                  <a:lnTo>
                    <a:pt x="1528" y="1468"/>
                  </a:lnTo>
                  <a:lnTo>
                    <a:pt x="1490" y="1450"/>
                  </a:lnTo>
                  <a:lnTo>
                    <a:pt x="1465" y="1434"/>
                  </a:lnTo>
                  <a:lnTo>
                    <a:pt x="1456" y="14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28" name="Freeform 27"/>
            <p:cNvSpPr>
              <a:spLocks/>
            </p:cNvSpPr>
            <p:nvPr/>
          </p:nvSpPr>
          <p:spPr bwMode="auto">
            <a:xfrm>
              <a:off x="2461" y="1232"/>
              <a:ext cx="1225" cy="1064"/>
            </a:xfrm>
            <a:custGeom>
              <a:avLst/>
              <a:gdLst>
                <a:gd name="T0" fmla="*/ 482 w 1225"/>
                <a:gd name="T1" fmla="*/ 367 h 1064"/>
                <a:gd name="T2" fmla="*/ 513 w 1225"/>
                <a:gd name="T3" fmla="*/ 346 h 1064"/>
                <a:gd name="T4" fmla="*/ 547 w 1225"/>
                <a:gd name="T5" fmla="*/ 333 h 1064"/>
                <a:gd name="T6" fmla="*/ 588 w 1225"/>
                <a:gd name="T7" fmla="*/ 324 h 1064"/>
                <a:gd name="T8" fmla="*/ 650 w 1225"/>
                <a:gd name="T9" fmla="*/ 327 h 1064"/>
                <a:gd name="T10" fmla="*/ 718 w 1225"/>
                <a:gd name="T11" fmla="*/ 349 h 1064"/>
                <a:gd name="T12" fmla="*/ 768 w 1225"/>
                <a:gd name="T13" fmla="*/ 392 h 1064"/>
                <a:gd name="T14" fmla="*/ 793 w 1225"/>
                <a:gd name="T15" fmla="*/ 455 h 1064"/>
                <a:gd name="T16" fmla="*/ 790 w 1225"/>
                <a:gd name="T17" fmla="*/ 532 h 1064"/>
                <a:gd name="T18" fmla="*/ 756 w 1225"/>
                <a:gd name="T19" fmla="*/ 598 h 1064"/>
                <a:gd name="T20" fmla="*/ 696 w 1225"/>
                <a:gd name="T21" fmla="*/ 647 h 1064"/>
                <a:gd name="T22" fmla="*/ 631 w 1225"/>
                <a:gd name="T23" fmla="*/ 682 h 1064"/>
                <a:gd name="T24" fmla="*/ 591 w 1225"/>
                <a:gd name="T25" fmla="*/ 700 h 1064"/>
                <a:gd name="T26" fmla="*/ 557 w 1225"/>
                <a:gd name="T27" fmla="*/ 719 h 1064"/>
                <a:gd name="T28" fmla="*/ 504 w 1225"/>
                <a:gd name="T29" fmla="*/ 753 h 1064"/>
                <a:gd name="T30" fmla="*/ 441 w 1225"/>
                <a:gd name="T31" fmla="*/ 828 h 1064"/>
                <a:gd name="T32" fmla="*/ 410 w 1225"/>
                <a:gd name="T33" fmla="*/ 912 h 1064"/>
                <a:gd name="T34" fmla="*/ 398 w 1225"/>
                <a:gd name="T35" fmla="*/ 999 h 1064"/>
                <a:gd name="T36" fmla="*/ 398 w 1225"/>
                <a:gd name="T37" fmla="*/ 1046 h 1064"/>
                <a:gd name="T38" fmla="*/ 398 w 1225"/>
                <a:gd name="T39" fmla="*/ 1058 h 1064"/>
                <a:gd name="T40" fmla="*/ 429 w 1225"/>
                <a:gd name="T41" fmla="*/ 1064 h 1064"/>
                <a:gd name="T42" fmla="*/ 525 w 1225"/>
                <a:gd name="T43" fmla="*/ 1064 h 1064"/>
                <a:gd name="T44" fmla="*/ 634 w 1225"/>
                <a:gd name="T45" fmla="*/ 1064 h 1064"/>
                <a:gd name="T46" fmla="*/ 731 w 1225"/>
                <a:gd name="T47" fmla="*/ 1064 h 1064"/>
                <a:gd name="T48" fmla="*/ 765 w 1225"/>
                <a:gd name="T49" fmla="*/ 1030 h 1064"/>
                <a:gd name="T50" fmla="*/ 787 w 1225"/>
                <a:gd name="T51" fmla="*/ 968 h 1064"/>
                <a:gd name="T52" fmla="*/ 824 w 1225"/>
                <a:gd name="T53" fmla="*/ 918 h 1064"/>
                <a:gd name="T54" fmla="*/ 880 w 1225"/>
                <a:gd name="T55" fmla="*/ 871 h 1064"/>
                <a:gd name="T56" fmla="*/ 973 w 1225"/>
                <a:gd name="T57" fmla="*/ 822 h 1064"/>
                <a:gd name="T58" fmla="*/ 1073 w 1225"/>
                <a:gd name="T59" fmla="*/ 769 h 1064"/>
                <a:gd name="T60" fmla="*/ 1151 w 1225"/>
                <a:gd name="T61" fmla="*/ 700 h 1064"/>
                <a:gd name="T62" fmla="*/ 1207 w 1225"/>
                <a:gd name="T63" fmla="*/ 604 h 1064"/>
                <a:gd name="T64" fmla="*/ 1225 w 1225"/>
                <a:gd name="T65" fmla="*/ 458 h 1064"/>
                <a:gd name="T66" fmla="*/ 1222 w 1225"/>
                <a:gd name="T67" fmla="*/ 439 h 1064"/>
                <a:gd name="T68" fmla="*/ 1219 w 1225"/>
                <a:gd name="T69" fmla="*/ 420 h 1064"/>
                <a:gd name="T70" fmla="*/ 1210 w 1225"/>
                <a:gd name="T71" fmla="*/ 364 h 1064"/>
                <a:gd name="T72" fmla="*/ 1191 w 1225"/>
                <a:gd name="T73" fmla="*/ 308 h 1064"/>
                <a:gd name="T74" fmla="*/ 1160 w 1225"/>
                <a:gd name="T75" fmla="*/ 249 h 1064"/>
                <a:gd name="T76" fmla="*/ 1120 w 1225"/>
                <a:gd name="T77" fmla="*/ 190 h 1064"/>
                <a:gd name="T78" fmla="*/ 1067 w 1225"/>
                <a:gd name="T79" fmla="*/ 137 h 1064"/>
                <a:gd name="T80" fmla="*/ 1004 w 1225"/>
                <a:gd name="T81" fmla="*/ 94 h 1064"/>
                <a:gd name="T82" fmla="*/ 927 w 1225"/>
                <a:gd name="T83" fmla="*/ 53 h 1064"/>
                <a:gd name="T84" fmla="*/ 840 w 1225"/>
                <a:gd name="T85" fmla="*/ 25 h 1064"/>
                <a:gd name="T86" fmla="*/ 740 w 1225"/>
                <a:gd name="T87" fmla="*/ 7 h 1064"/>
                <a:gd name="T88" fmla="*/ 625 w 1225"/>
                <a:gd name="T89" fmla="*/ 0 h 1064"/>
                <a:gd name="T90" fmla="*/ 516 w 1225"/>
                <a:gd name="T91" fmla="*/ 7 h 1064"/>
                <a:gd name="T92" fmla="*/ 420 w 1225"/>
                <a:gd name="T93" fmla="*/ 25 h 1064"/>
                <a:gd name="T94" fmla="*/ 336 w 1225"/>
                <a:gd name="T95" fmla="*/ 53 h 1064"/>
                <a:gd name="T96" fmla="*/ 264 w 1225"/>
                <a:gd name="T97" fmla="*/ 87 h 1064"/>
                <a:gd name="T98" fmla="*/ 202 w 1225"/>
                <a:gd name="T99" fmla="*/ 131 h 1064"/>
                <a:gd name="T100" fmla="*/ 152 w 1225"/>
                <a:gd name="T101" fmla="*/ 181 h 1064"/>
                <a:gd name="T102" fmla="*/ 112 w 1225"/>
                <a:gd name="T103" fmla="*/ 234 h 1064"/>
                <a:gd name="T104" fmla="*/ 77 w 1225"/>
                <a:gd name="T105" fmla="*/ 287 h 1064"/>
                <a:gd name="T106" fmla="*/ 49 w 1225"/>
                <a:gd name="T107" fmla="*/ 343 h 1064"/>
                <a:gd name="T108" fmla="*/ 28 w 1225"/>
                <a:gd name="T109" fmla="*/ 399 h 1064"/>
                <a:gd name="T110" fmla="*/ 9 w 1225"/>
                <a:gd name="T111" fmla="*/ 467 h 1064"/>
                <a:gd name="T112" fmla="*/ 0 w 1225"/>
                <a:gd name="T113" fmla="*/ 529 h 1064"/>
                <a:gd name="T114" fmla="*/ 87 w 1225"/>
                <a:gd name="T115" fmla="*/ 529 h 1064"/>
                <a:gd name="T116" fmla="*/ 208 w 1225"/>
                <a:gd name="T117" fmla="*/ 529 h 1064"/>
                <a:gd name="T118" fmla="*/ 329 w 1225"/>
                <a:gd name="T119" fmla="*/ 529 h 1064"/>
                <a:gd name="T120" fmla="*/ 410 w 1225"/>
                <a:gd name="T121" fmla="*/ 529 h 1064"/>
                <a:gd name="T122" fmla="*/ 426 w 1225"/>
                <a:gd name="T123" fmla="*/ 448 h 1064"/>
                <a:gd name="T124" fmla="*/ 466 w 1225"/>
                <a:gd name="T125" fmla="*/ 383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5"/>
                <a:gd name="T190" fmla="*/ 0 h 1064"/>
                <a:gd name="T191" fmla="*/ 1225 w 1225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5" h="1064">
                  <a:moveTo>
                    <a:pt x="466" y="383"/>
                  </a:moveTo>
                  <a:lnTo>
                    <a:pt x="482" y="367"/>
                  </a:lnTo>
                  <a:lnTo>
                    <a:pt x="497" y="358"/>
                  </a:lnTo>
                  <a:lnTo>
                    <a:pt x="513" y="346"/>
                  </a:lnTo>
                  <a:lnTo>
                    <a:pt x="529" y="339"/>
                  </a:lnTo>
                  <a:lnTo>
                    <a:pt x="547" y="333"/>
                  </a:lnTo>
                  <a:lnTo>
                    <a:pt x="566" y="327"/>
                  </a:lnTo>
                  <a:lnTo>
                    <a:pt x="588" y="324"/>
                  </a:lnTo>
                  <a:lnTo>
                    <a:pt x="609" y="324"/>
                  </a:lnTo>
                  <a:lnTo>
                    <a:pt x="650" y="327"/>
                  </a:lnTo>
                  <a:lnTo>
                    <a:pt x="687" y="336"/>
                  </a:lnTo>
                  <a:lnTo>
                    <a:pt x="718" y="349"/>
                  </a:lnTo>
                  <a:lnTo>
                    <a:pt x="746" y="371"/>
                  </a:lnTo>
                  <a:lnTo>
                    <a:pt x="768" y="392"/>
                  </a:lnTo>
                  <a:lnTo>
                    <a:pt x="784" y="423"/>
                  </a:lnTo>
                  <a:lnTo>
                    <a:pt x="793" y="455"/>
                  </a:lnTo>
                  <a:lnTo>
                    <a:pt x="796" y="492"/>
                  </a:lnTo>
                  <a:lnTo>
                    <a:pt x="790" y="532"/>
                  </a:lnTo>
                  <a:lnTo>
                    <a:pt x="777" y="567"/>
                  </a:lnTo>
                  <a:lnTo>
                    <a:pt x="756" y="598"/>
                  </a:lnTo>
                  <a:lnTo>
                    <a:pt x="728" y="623"/>
                  </a:lnTo>
                  <a:lnTo>
                    <a:pt x="696" y="647"/>
                  </a:lnTo>
                  <a:lnTo>
                    <a:pt x="662" y="666"/>
                  </a:lnTo>
                  <a:lnTo>
                    <a:pt x="631" y="682"/>
                  </a:lnTo>
                  <a:lnTo>
                    <a:pt x="597" y="697"/>
                  </a:lnTo>
                  <a:lnTo>
                    <a:pt x="591" y="700"/>
                  </a:lnTo>
                  <a:lnTo>
                    <a:pt x="572" y="710"/>
                  </a:lnTo>
                  <a:lnTo>
                    <a:pt x="557" y="719"/>
                  </a:lnTo>
                  <a:lnTo>
                    <a:pt x="547" y="722"/>
                  </a:lnTo>
                  <a:lnTo>
                    <a:pt x="504" y="753"/>
                  </a:lnTo>
                  <a:lnTo>
                    <a:pt x="469" y="787"/>
                  </a:lnTo>
                  <a:lnTo>
                    <a:pt x="441" y="828"/>
                  </a:lnTo>
                  <a:lnTo>
                    <a:pt x="423" y="868"/>
                  </a:lnTo>
                  <a:lnTo>
                    <a:pt x="410" y="912"/>
                  </a:lnTo>
                  <a:lnTo>
                    <a:pt x="404" y="955"/>
                  </a:lnTo>
                  <a:lnTo>
                    <a:pt x="398" y="999"/>
                  </a:lnTo>
                  <a:lnTo>
                    <a:pt x="398" y="1039"/>
                  </a:lnTo>
                  <a:lnTo>
                    <a:pt x="398" y="1046"/>
                  </a:lnTo>
                  <a:lnTo>
                    <a:pt x="398" y="1052"/>
                  </a:lnTo>
                  <a:lnTo>
                    <a:pt x="398" y="1058"/>
                  </a:lnTo>
                  <a:lnTo>
                    <a:pt x="398" y="1064"/>
                  </a:lnTo>
                  <a:lnTo>
                    <a:pt x="429" y="1064"/>
                  </a:lnTo>
                  <a:lnTo>
                    <a:pt x="473" y="1064"/>
                  </a:lnTo>
                  <a:lnTo>
                    <a:pt x="525" y="1064"/>
                  </a:lnTo>
                  <a:lnTo>
                    <a:pt x="581" y="1064"/>
                  </a:lnTo>
                  <a:lnTo>
                    <a:pt x="634" y="1064"/>
                  </a:lnTo>
                  <a:lnTo>
                    <a:pt x="687" y="1064"/>
                  </a:lnTo>
                  <a:lnTo>
                    <a:pt x="731" y="1064"/>
                  </a:lnTo>
                  <a:lnTo>
                    <a:pt x="762" y="1064"/>
                  </a:lnTo>
                  <a:lnTo>
                    <a:pt x="765" y="1030"/>
                  </a:lnTo>
                  <a:lnTo>
                    <a:pt x="774" y="996"/>
                  </a:lnTo>
                  <a:lnTo>
                    <a:pt x="787" y="968"/>
                  </a:lnTo>
                  <a:lnTo>
                    <a:pt x="802" y="943"/>
                  </a:lnTo>
                  <a:lnTo>
                    <a:pt x="824" y="918"/>
                  </a:lnTo>
                  <a:lnTo>
                    <a:pt x="849" y="893"/>
                  </a:lnTo>
                  <a:lnTo>
                    <a:pt x="880" y="871"/>
                  </a:lnTo>
                  <a:lnTo>
                    <a:pt x="917" y="850"/>
                  </a:lnTo>
                  <a:lnTo>
                    <a:pt x="973" y="822"/>
                  </a:lnTo>
                  <a:lnTo>
                    <a:pt x="1023" y="794"/>
                  </a:lnTo>
                  <a:lnTo>
                    <a:pt x="1073" y="769"/>
                  </a:lnTo>
                  <a:lnTo>
                    <a:pt x="1113" y="738"/>
                  </a:lnTo>
                  <a:lnTo>
                    <a:pt x="1151" y="700"/>
                  </a:lnTo>
                  <a:lnTo>
                    <a:pt x="1182" y="657"/>
                  </a:lnTo>
                  <a:lnTo>
                    <a:pt x="1207" y="604"/>
                  </a:lnTo>
                  <a:lnTo>
                    <a:pt x="1219" y="539"/>
                  </a:lnTo>
                  <a:lnTo>
                    <a:pt x="1225" y="458"/>
                  </a:lnTo>
                  <a:lnTo>
                    <a:pt x="1225" y="448"/>
                  </a:lnTo>
                  <a:lnTo>
                    <a:pt x="1222" y="439"/>
                  </a:lnTo>
                  <a:lnTo>
                    <a:pt x="1222" y="430"/>
                  </a:lnTo>
                  <a:lnTo>
                    <a:pt x="1219" y="420"/>
                  </a:lnTo>
                  <a:lnTo>
                    <a:pt x="1216" y="392"/>
                  </a:lnTo>
                  <a:lnTo>
                    <a:pt x="1210" y="364"/>
                  </a:lnTo>
                  <a:lnTo>
                    <a:pt x="1200" y="336"/>
                  </a:lnTo>
                  <a:lnTo>
                    <a:pt x="1191" y="308"/>
                  </a:lnTo>
                  <a:lnTo>
                    <a:pt x="1176" y="277"/>
                  </a:lnTo>
                  <a:lnTo>
                    <a:pt x="1160" y="249"/>
                  </a:lnTo>
                  <a:lnTo>
                    <a:pt x="1141" y="218"/>
                  </a:lnTo>
                  <a:lnTo>
                    <a:pt x="1120" y="190"/>
                  </a:lnTo>
                  <a:lnTo>
                    <a:pt x="1095" y="165"/>
                  </a:lnTo>
                  <a:lnTo>
                    <a:pt x="1067" y="137"/>
                  </a:lnTo>
                  <a:lnTo>
                    <a:pt x="1036" y="115"/>
                  </a:lnTo>
                  <a:lnTo>
                    <a:pt x="1004" y="94"/>
                  </a:lnTo>
                  <a:lnTo>
                    <a:pt x="967" y="72"/>
                  </a:lnTo>
                  <a:lnTo>
                    <a:pt x="927" y="53"/>
                  </a:lnTo>
                  <a:lnTo>
                    <a:pt x="886" y="38"/>
                  </a:lnTo>
                  <a:lnTo>
                    <a:pt x="840" y="25"/>
                  </a:lnTo>
                  <a:lnTo>
                    <a:pt x="793" y="16"/>
                  </a:lnTo>
                  <a:lnTo>
                    <a:pt x="740" y="7"/>
                  </a:lnTo>
                  <a:lnTo>
                    <a:pt x="684" y="3"/>
                  </a:lnTo>
                  <a:lnTo>
                    <a:pt x="625" y="0"/>
                  </a:lnTo>
                  <a:lnTo>
                    <a:pt x="569" y="3"/>
                  </a:lnTo>
                  <a:lnTo>
                    <a:pt x="516" y="7"/>
                  </a:lnTo>
                  <a:lnTo>
                    <a:pt x="466" y="13"/>
                  </a:lnTo>
                  <a:lnTo>
                    <a:pt x="420" y="25"/>
                  </a:lnTo>
                  <a:lnTo>
                    <a:pt x="376" y="38"/>
                  </a:lnTo>
                  <a:lnTo>
                    <a:pt x="336" y="53"/>
                  </a:lnTo>
                  <a:lnTo>
                    <a:pt x="298" y="69"/>
                  </a:lnTo>
                  <a:lnTo>
                    <a:pt x="264" y="87"/>
                  </a:lnTo>
                  <a:lnTo>
                    <a:pt x="233" y="109"/>
                  </a:lnTo>
                  <a:lnTo>
                    <a:pt x="202" y="131"/>
                  </a:lnTo>
                  <a:lnTo>
                    <a:pt x="177" y="156"/>
                  </a:lnTo>
                  <a:lnTo>
                    <a:pt x="152" y="181"/>
                  </a:lnTo>
                  <a:lnTo>
                    <a:pt x="130" y="206"/>
                  </a:lnTo>
                  <a:lnTo>
                    <a:pt x="112" y="234"/>
                  </a:lnTo>
                  <a:lnTo>
                    <a:pt x="93" y="259"/>
                  </a:lnTo>
                  <a:lnTo>
                    <a:pt x="77" y="287"/>
                  </a:lnTo>
                  <a:lnTo>
                    <a:pt x="62" y="315"/>
                  </a:lnTo>
                  <a:lnTo>
                    <a:pt x="49" y="343"/>
                  </a:lnTo>
                  <a:lnTo>
                    <a:pt x="37" y="371"/>
                  </a:lnTo>
                  <a:lnTo>
                    <a:pt x="28" y="399"/>
                  </a:lnTo>
                  <a:lnTo>
                    <a:pt x="18" y="436"/>
                  </a:lnTo>
                  <a:lnTo>
                    <a:pt x="9" y="467"/>
                  </a:lnTo>
                  <a:lnTo>
                    <a:pt x="3" y="501"/>
                  </a:lnTo>
                  <a:lnTo>
                    <a:pt x="0" y="529"/>
                  </a:lnTo>
                  <a:lnTo>
                    <a:pt x="37" y="529"/>
                  </a:lnTo>
                  <a:lnTo>
                    <a:pt x="87" y="529"/>
                  </a:lnTo>
                  <a:lnTo>
                    <a:pt x="146" y="529"/>
                  </a:lnTo>
                  <a:lnTo>
                    <a:pt x="208" y="529"/>
                  </a:lnTo>
                  <a:lnTo>
                    <a:pt x="270" y="529"/>
                  </a:lnTo>
                  <a:lnTo>
                    <a:pt x="329" y="529"/>
                  </a:lnTo>
                  <a:lnTo>
                    <a:pt x="376" y="529"/>
                  </a:lnTo>
                  <a:lnTo>
                    <a:pt x="410" y="529"/>
                  </a:lnTo>
                  <a:lnTo>
                    <a:pt x="417" y="486"/>
                  </a:lnTo>
                  <a:lnTo>
                    <a:pt x="426" y="448"/>
                  </a:lnTo>
                  <a:lnTo>
                    <a:pt x="445" y="414"/>
                  </a:lnTo>
                  <a:lnTo>
                    <a:pt x="466" y="383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29" name="Freeform 28"/>
            <p:cNvSpPr>
              <a:spLocks/>
            </p:cNvSpPr>
            <p:nvPr/>
          </p:nvSpPr>
          <p:spPr bwMode="auto">
            <a:xfrm>
              <a:off x="2853" y="2536"/>
              <a:ext cx="423" cy="423"/>
            </a:xfrm>
            <a:custGeom>
              <a:avLst/>
              <a:gdLst>
                <a:gd name="T0" fmla="*/ 388 w 423"/>
                <a:gd name="T1" fmla="*/ 96 h 423"/>
                <a:gd name="T2" fmla="*/ 373 w 423"/>
                <a:gd name="T3" fmla="*/ 74 h 423"/>
                <a:gd name="T4" fmla="*/ 354 w 423"/>
                <a:gd name="T5" fmla="*/ 56 h 423"/>
                <a:gd name="T6" fmla="*/ 336 w 423"/>
                <a:gd name="T7" fmla="*/ 40 h 423"/>
                <a:gd name="T8" fmla="*/ 314 w 423"/>
                <a:gd name="T9" fmla="*/ 25 h 423"/>
                <a:gd name="T10" fmla="*/ 289 w 423"/>
                <a:gd name="T11" fmla="*/ 15 h 423"/>
                <a:gd name="T12" fmla="*/ 264 w 423"/>
                <a:gd name="T13" fmla="*/ 6 h 423"/>
                <a:gd name="T14" fmla="*/ 239 w 423"/>
                <a:gd name="T15" fmla="*/ 3 h 423"/>
                <a:gd name="T16" fmla="*/ 211 w 423"/>
                <a:gd name="T17" fmla="*/ 0 h 423"/>
                <a:gd name="T18" fmla="*/ 183 w 423"/>
                <a:gd name="T19" fmla="*/ 3 h 423"/>
                <a:gd name="T20" fmla="*/ 158 w 423"/>
                <a:gd name="T21" fmla="*/ 6 h 423"/>
                <a:gd name="T22" fmla="*/ 133 w 423"/>
                <a:gd name="T23" fmla="*/ 15 h 423"/>
                <a:gd name="T24" fmla="*/ 109 w 423"/>
                <a:gd name="T25" fmla="*/ 25 h 423"/>
                <a:gd name="T26" fmla="*/ 87 w 423"/>
                <a:gd name="T27" fmla="*/ 40 h 423"/>
                <a:gd name="T28" fmla="*/ 68 w 423"/>
                <a:gd name="T29" fmla="*/ 56 h 423"/>
                <a:gd name="T30" fmla="*/ 49 w 423"/>
                <a:gd name="T31" fmla="*/ 74 h 423"/>
                <a:gd name="T32" fmla="*/ 34 w 423"/>
                <a:gd name="T33" fmla="*/ 96 h 423"/>
                <a:gd name="T34" fmla="*/ 21 w 423"/>
                <a:gd name="T35" fmla="*/ 115 h 423"/>
                <a:gd name="T36" fmla="*/ 15 w 423"/>
                <a:gd name="T37" fmla="*/ 137 h 423"/>
                <a:gd name="T38" fmla="*/ 6 w 423"/>
                <a:gd name="T39" fmla="*/ 158 h 423"/>
                <a:gd name="T40" fmla="*/ 3 w 423"/>
                <a:gd name="T41" fmla="*/ 180 h 423"/>
                <a:gd name="T42" fmla="*/ 0 w 423"/>
                <a:gd name="T43" fmla="*/ 186 h 423"/>
                <a:gd name="T44" fmla="*/ 0 w 423"/>
                <a:gd name="T45" fmla="*/ 196 h 423"/>
                <a:gd name="T46" fmla="*/ 0 w 423"/>
                <a:gd name="T47" fmla="*/ 202 h 423"/>
                <a:gd name="T48" fmla="*/ 0 w 423"/>
                <a:gd name="T49" fmla="*/ 211 h 423"/>
                <a:gd name="T50" fmla="*/ 3 w 423"/>
                <a:gd name="T51" fmla="*/ 255 h 423"/>
                <a:gd name="T52" fmla="*/ 15 w 423"/>
                <a:gd name="T53" fmla="*/ 292 h 423"/>
                <a:gd name="T54" fmla="*/ 34 w 423"/>
                <a:gd name="T55" fmla="*/ 330 h 423"/>
                <a:gd name="T56" fmla="*/ 62 w 423"/>
                <a:gd name="T57" fmla="*/ 361 h 423"/>
                <a:gd name="T58" fmla="*/ 93 w 423"/>
                <a:gd name="T59" fmla="*/ 386 h 423"/>
                <a:gd name="T60" fmla="*/ 127 w 423"/>
                <a:gd name="T61" fmla="*/ 407 h 423"/>
                <a:gd name="T62" fmla="*/ 168 w 423"/>
                <a:gd name="T63" fmla="*/ 420 h 423"/>
                <a:gd name="T64" fmla="*/ 211 w 423"/>
                <a:gd name="T65" fmla="*/ 423 h 423"/>
                <a:gd name="T66" fmla="*/ 255 w 423"/>
                <a:gd name="T67" fmla="*/ 420 h 423"/>
                <a:gd name="T68" fmla="*/ 292 w 423"/>
                <a:gd name="T69" fmla="*/ 407 h 423"/>
                <a:gd name="T70" fmla="*/ 329 w 423"/>
                <a:gd name="T71" fmla="*/ 386 h 423"/>
                <a:gd name="T72" fmla="*/ 360 w 423"/>
                <a:gd name="T73" fmla="*/ 361 h 423"/>
                <a:gd name="T74" fmla="*/ 385 w 423"/>
                <a:gd name="T75" fmla="*/ 330 h 423"/>
                <a:gd name="T76" fmla="*/ 407 w 423"/>
                <a:gd name="T77" fmla="*/ 292 h 423"/>
                <a:gd name="T78" fmla="*/ 420 w 423"/>
                <a:gd name="T79" fmla="*/ 255 h 423"/>
                <a:gd name="T80" fmla="*/ 423 w 423"/>
                <a:gd name="T81" fmla="*/ 211 h 423"/>
                <a:gd name="T82" fmla="*/ 423 w 423"/>
                <a:gd name="T83" fmla="*/ 202 h 423"/>
                <a:gd name="T84" fmla="*/ 423 w 423"/>
                <a:gd name="T85" fmla="*/ 196 h 423"/>
                <a:gd name="T86" fmla="*/ 420 w 423"/>
                <a:gd name="T87" fmla="*/ 186 h 423"/>
                <a:gd name="T88" fmla="*/ 420 w 423"/>
                <a:gd name="T89" fmla="*/ 180 h 423"/>
                <a:gd name="T90" fmla="*/ 413 w 423"/>
                <a:gd name="T91" fmla="*/ 158 h 423"/>
                <a:gd name="T92" fmla="*/ 407 w 423"/>
                <a:gd name="T93" fmla="*/ 137 h 423"/>
                <a:gd name="T94" fmla="*/ 398 w 423"/>
                <a:gd name="T95" fmla="*/ 115 h 423"/>
                <a:gd name="T96" fmla="*/ 388 w 423"/>
                <a:gd name="T97" fmla="*/ 96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3"/>
                <a:gd name="T148" fmla="*/ 0 h 423"/>
                <a:gd name="T149" fmla="*/ 423 w 423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3" h="423">
                  <a:moveTo>
                    <a:pt x="388" y="96"/>
                  </a:moveTo>
                  <a:lnTo>
                    <a:pt x="373" y="74"/>
                  </a:lnTo>
                  <a:lnTo>
                    <a:pt x="354" y="56"/>
                  </a:lnTo>
                  <a:lnTo>
                    <a:pt x="336" y="40"/>
                  </a:lnTo>
                  <a:lnTo>
                    <a:pt x="314" y="25"/>
                  </a:lnTo>
                  <a:lnTo>
                    <a:pt x="289" y="15"/>
                  </a:lnTo>
                  <a:lnTo>
                    <a:pt x="264" y="6"/>
                  </a:lnTo>
                  <a:lnTo>
                    <a:pt x="239" y="3"/>
                  </a:lnTo>
                  <a:lnTo>
                    <a:pt x="211" y="0"/>
                  </a:lnTo>
                  <a:lnTo>
                    <a:pt x="183" y="3"/>
                  </a:lnTo>
                  <a:lnTo>
                    <a:pt x="158" y="6"/>
                  </a:lnTo>
                  <a:lnTo>
                    <a:pt x="133" y="15"/>
                  </a:lnTo>
                  <a:lnTo>
                    <a:pt x="109" y="25"/>
                  </a:lnTo>
                  <a:lnTo>
                    <a:pt x="87" y="40"/>
                  </a:lnTo>
                  <a:lnTo>
                    <a:pt x="68" y="56"/>
                  </a:lnTo>
                  <a:lnTo>
                    <a:pt x="49" y="74"/>
                  </a:lnTo>
                  <a:lnTo>
                    <a:pt x="34" y="96"/>
                  </a:lnTo>
                  <a:lnTo>
                    <a:pt x="21" y="115"/>
                  </a:lnTo>
                  <a:lnTo>
                    <a:pt x="15" y="137"/>
                  </a:lnTo>
                  <a:lnTo>
                    <a:pt x="6" y="158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0" y="211"/>
                  </a:lnTo>
                  <a:lnTo>
                    <a:pt x="3" y="255"/>
                  </a:lnTo>
                  <a:lnTo>
                    <a:pt x="15" y="292"/>
                  </a:lnTo>
                  <a:lnTo>
                    <a:pt x="34" y="330"/>
                  </a:lnTo>
                  <a:lnTo>
                    <a:pt x="62" y="361"/>
                  </a:lnTo>
                  <a:lnTo>
                    <a:pt x="93" y="386"/>
                  </a:lnTo>
                  <a:lnTo>
                    <a:pt x="127" y="407"/>
                  </a:lnTo>
                  <a:lnTo>
                    <a:pt x="168" y="420"/>
                  </a:lnTo>
                  <a:lnTo>
                    <a:pt x="211" y="423"/>
                  </a:lnTo>
                  <a:lnTo>
                    <a:pt x="255" y="420"/>
                  </a:lnTo>
                  <a:lnTo>
                    <a:pt x="292" y="407"/>
                  </a:lnTo>
                  <a:lnTo>
                    <a:pt x="329" y="386"/>
                  </a:lnTo>
                  <a:lnTo>
                    <a:pt x="360" y="361"/>
                  </a:lnTo>
                  <a:lnTo>
                    <a:pt x="385" y="330"/>
                  </a:lnTo>
                  <a:lnTo>
                    <a:pt x="407" y="292"/>
                  </a:lnTo>
                  <a:lnTo>
                    <a:pt x="420" y="255"/>
                  </a:lnTo>
                  <a:lnTo>
                    <a:pt x="423" y="211"/>
                  </a:lnTo>
                  <a:lnTo>
                    <a:pt x="423" y="202"/>
                  </a:lnTo>
                  <a:lnTo>
                    <a:pt x="423" y="196"/>
                  </a:lnTo>
                  <a:lnTo>
                    <a:pt x="420" y="186"/>
                  </a:lnTo>
                  <a:lnTo>
                    <a:pt x="420" y="180"/>
                  </a:lnTo>
                  <a:lnTo>
                    <a:pt x="413" y="158"/>
                  </a:lnTo>
                  <a:lnTo>
                    <a:pt x="407" y="137"/>
                  </a:lnTo>
                  <a:lnTo>
                    <a:pt x="398" y="115"/>
                  </a:lnTo>
                  <a:lnTo>
                    <a:pt x="388" y="96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0" name="Freeform 29"/>
            <p:cNvSpPr>
              <a:spLocks/>
            </p:cNvSpPr>
            <p:nvPr/>
          </p:nvSpPr>
          <p:spPr bwMode="auto">
            <a:xfrm>
              <a:off x="2965" y="1802"/>
              <a:ext cx="3" cy="49"/>
            </a:xfrm>
            <a:custGeom>
              <a:avLst/>
              <a:gdLst>
                <a:gd name="T0" fmla="*/ 0 w 3"/>
                <a:gd name="T1" fmla="*/ 0 h 49"/>
                <a:gd name="T2" fmla="*/ 0 w 3"/>
                <a:gd name="T3" fmla="*/ 0 h 49"/>
                <a:gd name="T4" fmla="*/ 0 w 3"/>
                <a:gd name="T5" fmla="*/ 0 h 49"/>
                <a:gd name="T6" fmla="*/ 0 w 3"/>
                <a:gd name="T7" fmla="*/ 0 h 49"/>
                <a:gd name="T8" fmla="*/ 0 w 3"/>
                <a:gd name="T9" fmla="*/ 0 h 49"/>
                <a:gd name="T10" fmla="*/ 3 w 3"/>
                <a:gd name="T11" fmla="*/ 49 h 49"/>
                <a:gd name="T12" fmla="*/ 3 w 3"/>
                <a:gd name="T13" fmla="*/ 49 h 49"/>
                <a:gd name="T14" fmla="*/ 0 w 3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9"/>
                <a:gd name="T26" fmla="*/ 3 w 3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9">
                  <a:moveTo>
                    <a:pt x="0" y="0"/>
                  </a:moveTo>
                  <a:lnTo>
                    <a:pt x="0" y="0"/>
                  </a:lnTo>
                  <a:lnTo>
                    <a:pt x="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1" name="Freeform 31"/>
            <p:cNvSpPr>
              <a:spLocks/>
            </p:cNvSpPr>
            <p:nvPr/>
          </p:nvSpPr>
          <p:spPr bwMode="auto">
            <a:xfrm>
              <a:off x="2140" y="1696"/>
              <a:ext cx="1851" cy="1036"/>
            </a:xfrm>
            <a:custGeom>
              <a:avLst/>
              <a:gdLst>
                <a:gd name="T0" fmla="*/ 1848 w 1851"/>
                <a:gd name="T1" fmla="*/ 333 h 1036"/>
                <a:gd name="T2" fmla="*/ 1826 w 1851"/>
                <a:gd name="T3" fmla="*/ 246 h 1036"/>
                <a:gd name="T4" fmla="*/ 1783 w 1851"/>
                <a:gd name="T5" fmla="*/ 162 h 1036"/>
                <a:gd name="T6" fmla="*/ 1717 w 1851"/>
                <a:gd name="T7" fmla="*/ 87 h 1036"/>
                <a:gd name="T8" fmla="*/ 1671 w 1851"/>
                <a:gd name="T9" fmla="*/ 146 h 1036"/>
                <a:gd name="T10" fmla="*/ 1621 w 1851"/>
                <a:gd name="T11" fmla="*/ 289 h 1036"/>
                <a:gd name="T12" fmla="*/ 1537 w 1851"/>
                <a:gd name="T13" fmla="*/ 386 h 1036"/>
                <a:gd name="T14" fmla="*/ 1434 w 1851"/>
                <a:gd name="T15" fmla="*/ 451 h 1036"/>
                <a:gd name="T16" fmla="*/ 1372 w 1851"/>
                <a:gd name="T17" fmla="*/ 482 h 1036"/>
                <a:gd name="T18" fmla="*/ 1335 w 1851"/>
                <a:gd name="T19" fmla="*/ 504 h 1036"/>
                <a:gd name="T20" fmla="*/ 1294 w 1851"/>
                <a:gd name="T21" fmla="*/ 526 h 1036"/>
                <a:gd name="T22" fmla="*/ 1248 w 1851"/>
                <a:gd name="T23" fmla="*/ 563 h 1036"/>
                <a:gd name="T24" fmla="*/ 1223 w 1851"/>
                <a:gd name="T25" fmla="*/ 603 h 1036"/>
                <a:gd name="T26" fmla="*/ 1213 w 1851"/>
                <a:gd name="T27" fmla="*/ 656 h 1036"/>
                <a:gd name="T28" fmla="*/ 1213 w 1851"/>
                <a:gd name="T29" fmla="*/ 731 h 1036"/>
                <a:gd name="T30" fmla="*/ 675 w 1851"/>
                <a:gd name="T31" fmla="*/ 731 h 1036"/>
                <a:gd name="T32" fmla="*/ 632 w 1851"/>
                <a:gd name="T33" fmla="*/ 687 h 1036"/>
                <a:gd name="T34" fmla="*/ 632 w 1851"/>
                <a:gd name="T35" fmla="*/ 687 h 1036"/>
                <a:gd name="T36" fmla="*/ 629 w 1851"/>
                <a:gd name="T37" fmla="*/ 600 h 1036"/>
                <a:gd name="T38" fmla="*/ 632 w 1851"/>
                <a:gd name="T39" fmla="*/ 491 h 1036"/>
                <a:gd name="T40" fmla="*/ 660 w 1851"/>
                <a:gd name="T41" fmla="*/ 367 h 1036"/>
                <a:gd name="T42" fmla="*/ 731 w 1851"/>
                <a:gd name="T43" fmla="*/ 249 h 1036"/>
                <a:gd name="T44" fmla="*/ 265 w 1851"/>
                <a:gd name="T45" fmla="*/ 199 h 1036"/>
                <a:gd name="T46" fmla="*/ 221 w 1851"/>
                <a:gd name="T47" fmla="*/ 155 h 1036"/>
                <a:gd name="T48" fmla="*/ 227 w 1851"/>
                <a:gd name="T49" fmla="*/ 81 h 1036"/>
                <a:gd name="T50" fmla="*/ 234 w 1851"/>
                <a:gd name="T51" fmla="*/ 28 h 1036"/>
                <a:gd name="T52" fmla="*/ 187 w 1851"/>
                <a:gd name="T53" fmla="*/ 40 h 1036"/>
                <a:gd name="T54" fmla="*/ 100 w 1851"/>
                <a:gd name="T55" fmla="*/ 124 h 1036"/>
                <a:gd name="T56" fmla="*/ 38 w 1851"/>
                <a:gd name="T57" fmla="*/ 221 h 1036"/>
                <a:gd name="T58" fmla="*/ 3 w 1851"/>
                <a:gd name="T59" fmla="*/ 327 h 1036"/>
                <a:gd name="T60" fmla="*/ 3 w 1851"/>
                <a:gd name="T61" fmla="*/ 426 h 1036"/>
                <a:gd name="T62" fmla="*/ 28 w 1851"/>
                <a:gd name="T63" fmla="*/ 519 h 1036"/>
                <a:gd name="T64" fmla="*/ 75 w 1851"/>
                <a:gd name="T65" fmla="*/ 603 h 1036"/>
                <a:gd name="T66" fmla="*/ 143 w 1851"/>
                <a:gd name="T67" fmla="*/ 681 h 1036"/>
                <a:gd name="T68" fmla="*/ 230 w 1851"/>
                <a:gd name="T69" fmla="*/ 753 h 1036"/>
                <a:gd name="T70" fmla="*/ 333 w 1851"/>
                <a:gd name="T71" fmla="*/ 815 h 1036"/>
                <a:gd name="T72" fmla="*/ 451 w 1851"/>
                <a:gd name="T73" fmla="*/ 865 h 1036"/>
                <a:gd name="T74" fmla="*/ 582 w 1851"/>
                <a:gd name="T75" fmla="*/ 905 h 1036"/>
                <a:gd name="T76" fmla="*/ 672 w 1851"/>
                <a:gd name="T77" fmla="*/ 883 h 1036"/>
                <a:gd name="T78" fmla="*/ 728 w 1851"/>
                <a:gd name="T79" fmla="*/ 821 h 1036"/>
                <a:gd name="T80" fmla="*/ 797 w 1851"/>
                <a:gd name="T81" fmla="*/ 778 h 1036"/>
                <a:gd name="T82" fmla="*/ 881 w 1851"/>
                <a:gd name="T83" fmla="*/ 753 h 1036"/>
                <a:gd name="T84" fmla="*/ 968 w 1851"/>
                <a:gd name="T85" fmla="*/ 753 h 1036"/>
                <a:gd name="T86" fmla="*/ 1052 w 1851"/>
                <a:gd name="T87" fmla="*/ 778 h 1036"/>
                <a:gd name="T88" fmla="*/ 1120 w 1851"/>
                <a:gd name="T89" fmla="*/ 821 h 1036"/>
                <a:gd name="T90" fmla="*/ 1176 w 1851"/>
                <a:gd name="T91" fmla="*/ 883 h 1036"/>
                <a:gd name="T92" fmla="*/ 1217 w 1851"/>
                <a:gd name="T93" fmla="*/ 918 h 1036"/>
                <a:gd name="T94" fmla="*/ 1257 w 1851"/>
                <a:gd name="T95" fmla="*/ 908 h 1036"/>
                <a:gd name="T96" fmla="*/ 1297 w 1851"/>
                <a:gd name="T97" fmla="*/ 899 h 1036"/>
                <a:gd name="T98" fmla="*/ 1335 w 1851"/>
                <a:gd name="T99" fmla="*/ 886 h 1036"/>
                <a:gd name="T100" fmla="*/ 1372 w 1851"/>
                <a:gd name="T101" fmla="*/ 877 h 1036"/>
                <a:gd name="T102" fmla="*/ 1406 w 1851"/>
                <a:gd name="T103" fmla="*/ 896 h 1036"/>
                <a:gd name="T104" fmla="*/ 1490 w 1851"/>
                <a:gd name="T105" fmla="*/ 936 h 1036"/>
                <a:gd name="T106" fmla="*/ 1593 w 1851"/>
                <a:gd name="T107" fmla="*/ 989 h 1036"/>
                <a:gd name="T108" fmla="*/ 1689 w 1851"/>
                <a:gd name="T109" fmla="*/ 1036 h 1036"/>
                <a:gd name="T110" fmla="*/ 1633 w 1851"/>
                <a:gd name="T111" fmla="*/ 862 h 1036"/>
                <a:gd name="T112" fmla="*/ 1602 w 1851"/>
                <a:gd name="T113" fmla="*/ 765 h 1036"/>
                <a:gd name="T114" fmla="*/ 1677 w 1851"/>
                <a:gd name="T115" fmla="*/ 706 h 1036"/>
                <a:gd name="T116" fmla="*/ 1761 w 1851"/>
                <a:gd name="T117" fmla="*/ 619 h 1036"/>
                <a:gd name="T118" fmla="*/ 1817 w 1851"/>
                <a:gd name="T119" fmla="*/ 529 h 1036"/>
                <a:gd name="T120" fmla="*/ 1848 w 1851"/>
                <a:gd name="T121" fmla="*/ 429 h 10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51"/>
                <a:gd name="T184" fmla="*/ 0 h 1036"/>
                <a:gd name="T185" fmla="*/ 1851 w 1851"/>
                <a:gd name="T186" fmla="*/ 1036 h 10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51" h="1036">
                  <a:moveTo>
                    <a:pt x="1851" y="379"/>
                  </a:moveTo>
                  <a:lnTo>
                    <a:pt x="1848" y="333"/>
                  </a:lnTo>
                  <a:lnTo>
                    <a:pt x="1839" y="289"/>
                  </a:lnTo>
                  <a:lnTo>
                    <a:pt x="1826" y="246"/>
                  </a:lnTo>
                  <a:lnTo>
                    <a:pt x="1808" y="202"/>
                  </a:lnTo>
                  <a:lnTo>
                    <a:pt x="1783" y="162"/>
                  </a:lnTo>
                  <a:lnTo>
                    <a:pt x="1752" y="124"/>
                  </a:lnTo>
                  <a:lnTo>
                    <a:pt x="1717" y="87"/>
                  </a:lnTo>
                  <a:lnTo>
                    <a:pt x="1680" y="50"/>
                  </a:lnTo>
                  <a:lnTo>
                    <a:pt x="1671" y="146"/>
                  </a:lnTo>
                  <a:lnTo>
                    <a:pt x="1652" y="224"/>
                  </a:lnTo>
                  <a:lnTo>
                    <a:pt x="1621" y="289"/>
                  </a:lnTo>
                  <a:lnTo>
                    <a:pt x="1584" y="342"/>
                  </a:lnTo>
                  <a:lnTo>
                    <a:pt x="1537" y="386"/>
                  </a:lnTo>
                  <a:lnTo>
                    <a:pt x="1487" y="420"/>
                  </a:lnTo>
                  <a:lnTo>
                    <a:pt x="1434" y="451"/>
                  </a:lnTo>
                  <a:lnTo>
                    <a:pt x="1381" y="479"/>
                  </a:lnTo>
                  <a:lnTo>
                    <a:pt x="1372" y="482"/>
                  </a:lnTo>
                  <a:lnTo>
                    <a:pt x="1353" y="491"/>
                  </a:lnTo>
                  <a:lnTo>
                    <a:pt x="1335" y="504"/>
                  </a:lnTo>
                  <a:lnTo>
                    <a:pt x="1325" y="507"/>
                  </a:lnTo>
                  <a:lnTo>
                    <a:pt x="1294" y="526"/>
                  </a:lnTo>
                  <a:lnTo>
                    <a:pt x="1266" y="544"/>
                  </a:lnTo>
                  <a:lnTo>
                    <a:pt x="1248" y="563"/>
                  </a:lnTo>
                  <a:lnTo>
                    <a:pt x="1232" y="582"/>
                  </a:lnTo>
                  <a:lnTo>
                    <a:pt x="1223" y="603"/>
                  </a:lnTo>
                  <a:lnTo>
                    <a:pt x="1217" y="628"/>
                  </a:lnTo>
                  <a:lnTo>
                    <a:pt x="1213" y="656"/>
                  </a:lnTo>
                  <a:lnTo>
                    <a:pt x="1213" y="687"/>
                  </a:lnTo>
                  <a:lnTo>
                    <a:pt x="1213" y="731"/>
                  </a:lnTo>
                  <a:lnTo>
                    <a:pt x="719" y="731"/>
                  </a:lnTo>
                  <a:lnTo>
                    <a:pt x="675" y="731"/>
                  </a:lnTo>
                  <a:lnTo>
                    <a:pt x="675" y="690"/>
                  </a:lnTo>
                  <a:lnTo>
                    <a:pt x="632" y="687"/>
                  </a:lnTo>
                  <a:lnTo>
                    <a:pt x="632" y="644"/>
                  </a:lnTo>
                  <a:lnTo>
                    <a:pt x="629" y="600"/>
                  </a:lnTo>
                  <a:lnTo>
                    <a:pt x="629" y="550"/>
                  </a:lnTo>
                  <a:lnTo>
                    <a:pt x="632" y="491"/>
                  </a:lnTo>
                  <a:lnTo>
                    <a:pt x="641" y="429"/>
                  </a:lnTo>
                  <a:lnTo>
                    <a:pt x="660" y="367"/>
                  </a:lnTo>
                  <a:lnTo>
                    <a:pt x="688" y="308"/>
                  </a:lnTo>
                  <a:lnTo>
                    <a:pt x="731" y="249"/>
                  </a:lnTo>
                  <a:lnTo>
                    <a:pt x="787" y="199"/>
                  </a:lnTo>
                  <a:lnTo>
                    <a:pt x="265" y="199"/>
                  </a:lnTo>
                  <a:lnTo>
                    <a:pt x="268" y="155"/>
                  </a:lnTo>
                  <a:lnTo>
                    <a:pt x="221" y="155"/>
                  </a:lnTo>
                  <a:lnTo>
                    <a:pt x="224" y="109"/>
                  </a:lnTo>
                  <a:lnTo>
                    <a:pt x="227" y="81"/>
                  </a:lnTo>
                  <a:lnTo>
                    <a:pt x="230" y="53"/>
                  </a:lnTo>
                  <a:lnTo>
                    <a:pt x="234" y="28"/>
                  </a:lnTo>
                  <a:lnTo>
                    <a:pt x="240" y="0"/>
                  </a:lnTo>
                  <a:lnTo>
                    <a:pt x="187" y="40"/>
                  </a:lnTo>
                  <a:lnTo>
                    <a:pt x="140" y="81"/>
                  </a:lnTo>
                  <a:lnTo>
                    <a:pt x="100" y="124"/>
                  </a:lnTo>
                  <a:lnTo>
                    <a:pt x="66" y="171"/>
                  </a:lnTo>
                  <a:lnTo>
                    <a:pt x="38" y="221"/>
                  </a:lnTo>
                  <a:lnTo>
                    <a:pt x="16" y="274"/>
                  </a:lnTo>
                  <a:lnTo>
                    <a:pt x="3" y="327"/>
                  </a:lnTo>
                  <a:lnTo>
                    <a:pt x="0" y="379"/>
                  </a:lnTo>
                  <a:lnTo>
                    <a:pt x="3" y="426"/>
                  </a:lnTo>
                  <a:lnTo>
                    <a:pt x="13" y="473"/>
                  </a:lnTo>
                  <a:lnTo>
                    <a:pt x="28" y="519"/>
                  </a:lnTo>
                  <a:lnTo>
                    <a:pt x="50" y="563"/>
                  </a:lnTo>
                  <a:lnTo>
                    <a:pt x="75" y="603"/>
                  </a:lnTo>
                  <a:lnTo>
                    <a:pt x="106" y="644"/>
                  </a:lnTo>
                  <a:lnTo>
                    <a:pt x="143" y="681"/>
                  </a:lnTo>
                  <a:lnTo>
                    <a:pt x="184" y="718"/>
                  </a:lnTo>
                  <a:lnTo>
                    <a:pt x="230" y="753"/>
                  </a:lnTo>
                  <a:lnTo>
                    <a:pt x="280" y="784"/>
                  </a:lnTo>
                  <a:lnTo>
                    <a:pt x="333" y="815"/>
                  </a:lnTo>
                  <a:lnTo>
                    <a:pt x="389" y="843"/>
                  </a:lnTo>
                  <a:lnTo>
                    <a:pt x="451" y="865"/>
                  </a:lnTo>
                  <a:lnTo>
                    <a:pt x="514" y="886"/>
                  </a:lnTo>
                  <a:lnTo>
                    <a:pt x="582" y="905"/>
                  </a:lnTo>
                  <a:lnTo>
                    <a:pt x="650" y="921"/>
                  </a:lnTo>
                  <a:lnTo>
                    <a:pt x="672" y="883"/>
                  </a:lnTo>
                  <a:lnTo>
                    <a:pt x="697" y="849"/>
                  </a:lnTo>
                  <a:lnTo>
                    <a:pt x="728" y="821"/>
                  </a:lnTo>
                  <a:lnTo>
                    <a:pt x="759" y="796"/>
                  </a:lnTo>
                  <a:lnTo>
                    <a:pt x="797" y="778"/>
                  </a:lnTo>
                  <a:lnTo>
                    <a:pt x="837" y="762"/>
                  </a:lnTo>
                  <a:lnTo>
                    <a:pt x="881" y="753"/>
                  </a:lnTo>
                  <a:lnTo>
                    <a:pt x="924" y="750"/>
                  </a:lnTo>
                  <a:lnTo>
                    <a:pt x="968" y="753"/>
                  </a:lnTo>
                  <a:lnTo>
                    <a:pt x="1011" y="762"/>
                  </a:lnTo>
                  <a:lnTo>
                    <a:pt x="1052" y="778"/>
                  </a:lnTo>
                  <a:lnTo>
                    <a:pt x="1089" y="796"/>
                  </a:lnTo>
                  <a:lnTo>
                    <a:pt x="1120" y="821"/>
                  </a:lnTo>
                  <a:lnTo>
                    <a:pt x="1151" y="849"/>
                  </a:lnTo>
                  <a:lnTo>
                    <a:pt x="1176" y="883"/>
                  </a:lnTo>
                  <a:lnTo>
                    <a:pt x="1198" y="921"/>
                  </a:lnTo>
                  <a:lnTo>
                    <a:pt x="1217" y="918"/>
                  </a:lnTo>
                  <a:lnTo>
                    <a:pt x="1238" y="914"/>
                  </a:lnTo>
                  <a:lnTo>
                    <a:pt x="1257" y="908"/>
                  </a:lnTo>
                  <a:lnTo>
                    <a:pt x="1276" y="905"/>
                  </a:lnTo>
                  <a:lnTo>
                    <a:pt x="1297" y="899"/>
                  </a:lnTo>
                  <a:lnTo>
                    <a:pt x="1316" y="893"/>
                  </a:lnTo>
                  <a:lnTo>
                    <a:pt x="1335" y="886"/>
                  </a:lnTo>
                  <a:lnTo>
                    <a:pt x="1353" y="880"/>
                  </a:lnTo>
                  <a:lnTo>
                    <a:pt x="1372" y="877"/>
                  </a:lnTo>
                  <a:lnTo>
                    <a:pt x="1381" y="880"/>
                  </a:lnTo>
                  <a:lnTo>
                    <a:pt x="1406" y="896"/>
                  </a:lnTo>
                  <a:lnTo>
                    <a:pt x="1444" y="914"/>
                  </a:lnTo>
                  <a:lnTo>
                    <a:pt x="1490" y="936"/>
                  </a:lnTo>
                  <a:lnTo>
                    <a:pt x="1540" y="961"/>
                  </a:lnTo>
                  <a:lnTo>
                    <a:pt x="1593" y="989"/>
                  </a:lnTo>
                  <a:lnTo>
                    <a:pt x="1646" y="1014"/>
                  </a:lnTo>
                  <a:lnTo>
                    <a:pt x="1689" y="1036"/>
                  </a:lnTo>
                  <a:lnTo>
                    <a:pt x="1661" y="952"/>
                  </a:lnTo>
                  <a:lnTo>
                    <a:pt x="1633" y="862"/>
                  </a:lnTo>
                  <a:lnTo>
                    <a:pt x="1612" y="793"/>
                  </a:lnTo>
                  <a:lnTo>
                    <a:pt x="1602" y="765"/>
                  </a:lnTo>
                  <a:lnTo>
                    <a:pt x="1627" y="746"/>
                  </a:lnTo>
                  <a:lnTo>
                    <a:pt x="1677" y="706"/>
                  </a:lnTo>
                  <a:lnTo>
                    <a:pt x="1724" y="666"/>
                  </a:lnTo>
                  <a:lnTo>
                    <a:pt x="1761" y="619"/>
                  </a:lnTo>
                  <a:lnTo>
                    <a:pt x="1792" y="575"/>
                  </a:lnTo>
                  <a:lnTo>
                    <a:pt x="1817" y="529"/>
                  </a:lnTo>
                  <a:lnTo>
                    <a:pt x="1836" y="479"/>
                  </a:lnTo>
                  <a:lnTo>
                    <a:pt x="1848" y="429"/>
                  </a:lnTo>
                  <a:lnTo>
                    <a:pt x="1851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2" name="Freeform 32"/>
            <p:cNvSpPr>
              <a:spLocks/>
            </p:cNvSpPr>
            <p:nvPr/>
          </p:nvSpPr>
          <p:spPr bwMode="auto">
            <a:xfrm>
              <a:off x="3773" y="1724"/>
              <a:ext cx="4" cy="22"/>
            </a:xfrm>
            <a:custGeom>
              <a:avLst/>
              <a:gdLst>
                <a:gd name="T0" fmla="*/ 0 w 4"/>
                <a:gd name="T1" fmla="*/ 22 h 22"/>
                <a:gd name="T2" fmla="*/ 4 w 4"/>
                <a:gd name="T3" fmla="*/ 15 h 22"/>
                <a:gd name="T4" fmla="*/ 4 w 4"/>
                <a:gd name="T5" fmla="*/ 9 h 22"/>
                <a:gd name="T6" fmla="*/ 4 w 4"/>
                <a:gd name="T7" fmla="*/ 6 h 22"/>
                <a:gd name="T8" fmla="*/ 4 w 4"/>
                <a:gd name="T9" fmla="*/ 0 h 22"/>
                <a:gd name="T10" fmla="*/ 4 w 4"/>
                <a:gd name="T11" fmla="*/ 6 h 22"/>
                <a:gd name="T12" fmla="*/ 4 w 4"/>
                <a:gd name="T13" fmla="*/ 9 h 22"/>
                <a:gd name="T14" fmla="*/ 4 w 4"/>
                <a:gd name="T15" fmla="*/ 15 h 22"/>
                <a:gd name="T16" fmla="*/ 0 w 4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22"/>
                <a:gd name="T29" fmla="*/ 4 w 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22">
                  <a:moveTo>
                    <a:pt x="0" y="22"/>
                  </a:moveTo>
                  <a:lnTo>
                    <a:pt x="4" y="15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3" name="Freeform 33"/>
            <p:cNvSpPr>
              <a:spLocks/>
            </p:cNvSpPr>
            <p:nvPr/>
          </p:nvSpPr>
          <p:spPr bwMode="auto">
            <a:xfrm>
              <a:off x="3008" y="1687"/>
              <a:ext cx="159" cy="164"/>
            </a:xfrm>
            <a:custGeom>
              <a:avLst/>
              <a:gdLst>
                <a:gd name="T0" fmla="*/ 159 w 159"/>
                <a:gd name="T1" fmla="*/ 34 h 164"/>
                <a:gd name="T2" fmla="*/ 159 w 159"/>
                <a:gd name="T3" fmla="*/ 31 h 164"/>
                <a:gd name="T4" fmla="*/ 159 w 159"/>
                <a:gd name="T5" fmla="*/ 28 h 164"/>
                <a:gd name="T6" fmla="*/ 159 w 159"/>
                <a:gd name="T7" fmla="*/ 24 h 164"/>
                <a:gd name="T8" fmla="*/ 159 w 159"/>
                <a:gd name="T9" fmla="*/ 21 h 164"/>
                <a:gd name="T10" fmla="*/ 159 w 159"/>
                <a:gd name="T11" fmla="*/ 21 h 164"/>
                <a:gd name="T12" fmla="*/ 159 w 159"/>
                <a:gd name="T13" fmla="*/ 21 h 164"/>
                <a:gd name="T14" fmla="*/ 156 w 159"/>
                <a:gd name="T15" fmla="*/ 21 h 164"/>
                <a:gd name="T16" fmla="*/ 156 w 159"/>
                <a:gd name="T17" fmla="*/ 18 h 164"/>
                <a:gd name="T18" fmla="*/ 156 w 159"/>
                <a:gd name="T19" fmla="*/ 18 h 164"/>
                <a:gd name="T20" fmla="*/ 156 w 159"/>
                <a:gd name="T21" fmla="*/ 15 h 164"/>
                <a:gd name="T22" fmla="*/ 156 w 159"/>
                <a:gd name="T23" fmla="*/ 15 h 164"/>
                <a:gd name="T24" fmla="*/ 156 w 159"/>
                <a:gd name="T25" fmla="*/ 12 h 164"/>
                <a:gd name="T26" fmla="*/ 156 w 159"/>
                <a:gd name="T27" fmla="*/ 12 h 164"/>
                <a:gd name="T28" fmla="*/ 156 w 159"/>
                <a:gd name="T29" fmla="*/ 9 h 164"/>
                <a:gd name="T30" fmla="*/ 156 w 159"/>
                <a:gd name="T31" fmla="*/ 9 h 164"/>
                <a:gd name="T32" fmla="*/ 156 w 159"/>
                <a:gd name="T33" fmla="*/ 6 h 164"/>
                <a:gd name="T34" fmla="*/ 146 w 159"/>
                <a:gd name="T35" fmla="*/ 3 h 164"/>
                <a:gd name="T36" fmla="*/ 134 w 159"/>
                <a:gd name="T37" fmla="*/ 3 h 164"/>
                <a:gd name="T38" fmla="*/ 122 w 159"/>
                <a:gd name="T39" fmla="*/ 0 h 164"/>
                <a:gd name="T40" fmla="*/ 106 w 159"/>
                <a:gd name="T41" fmla="*/ 0 h 164"/>
                <a:gd name="T42" fmla="*/ 84 w 159"/>
                <a:gd name="T43" fmla="*/ 3 h 164"/>
                <a:gd name="T44" fmla="*/ 66 w 159"/>
                <a:gd name="T45" fmla="*/ 9 h 164"/>
                <a:gd name="T46" fmla="*/ 47 w 159"/>
                <a:gd name="T47" fmla="*/ 18 h 164"/>
                <a:gd name="T48" fmla="*/ 31 w 159"/>
                <a:gd name="T49" fmla="*/ 31 h 164"/>
                <a:gd name="T50" fmla="*/ 16 w 159"/>
                <a:gd name="T51" fmla="*/ 56 h 164"/>
                <a:gd name="T52" fmla="*/ 3 w 159"/>
                <a:gd name="T53" fmla="*/ 84 h 164"/>
                <a:gd name="T54" fmla="*/ 0 w 159"/>
                <a:gd name="T55" fmla="*/ 121 h 164"/>
                <a:gd name="T56" fmla="*/ 0 w 159"/>
                <a:gd name="T57" fmla="*/ 158 h 164"/>
                <a:gd name="T58" fmla="*/ 0 w 159"/>
                <a:gd name="T59" fmla="*/ 164 h 164"/>
                <a:gd name="T60" fmla="*/ 13 w 159"/>
                <a:gd name="T61" fmla="*/ 158 h 164"/>
                <a:gd name="T62" fmla="*/ 44 w 159"/>
                <a:gd name="T63" fmla="*/ 146 h 164"/>
                <a:gd name="T64" fmla="*/ 72 w 159"/>
                <a:gd name="T65" fmla="*/ 130 h 164"/>
                <a:gd name="T66" fmla="*/ 97 w 159"/>
                <a:gd name="T67" fmla="*/ 118 h 164"/>
                <a:gd name="T68" fmla="*/ 118 w 159"/>
                <a:gd name="T69" fmla="*/ 102 h 164"/>
                <a:gd name="T70" fmla="*/ 134 w 159"/>
                <a:gd name="T71" fmla="*/ 87 h 164"/>
                <a:gd name="T72" fmla="*/ 146 w 159"/>
                <a:gd name="T73" fmla="*/ 71 h 164"/>
                <a:gd name="T74" fmla="*/ 156 w 159"/>
                <a:gd name="T75" fmla="*/ 52 h 164"/>
                <a:gd name="T76" fmla="*/ 159 w 159"/>
                <a:gd name="T77" fmla="*/ 34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9"/>
                <a:gd name="T118" fmla="*/ 0 h 164"/>
                <a:gd name="T119" fmla="*/ 159 w 159"/>
                <a:gd name="T120" fmla="*/ 164 h 1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9" h="164">
                  <a:moveTo>
                    <a:pt x="159" y="34"/>
                  </a:moveTo>
                  <a:lnTo>
                    <a:pt x="159" y="31"/>
                  </a:lnTo>
                  <a:lnTo>
                    <a:pt x="159" y="28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6" y="18"/>
                  </a:lnTo>
                  <a:lnTo>
                    <a:pt x="156" y="15"/>
                  </a:lnTo>
                  <a:lnTo>
                    <a:pt x="156" y="12"/>
                  </a:lnTo>
                  <a:lnTo>
                    <a:pt x="156" y="9"/>
                  </a:lnTo>
                  <a:lnTo>
                    <a:pt x="156" y="6"/>
                  </a:lnTo>
                  <a:lnTo>
                    <a:pt x="146" y="3"/>
                  </a:lnTo>
                  <a:lnTo>
                    <a:pt x="134" y="3"/>
                  </a:lnTo>
                  <a:lnTo>
                    <a:pt x="122" y="0"/>
                  </a:lnTo>
                  <a:lnTo>
                    <a:pt x="106" y="0"/>
                  </a:lnTo>
                  <a:lnTo>
                    <a:pt x="84" y="3"/>
                  </a:lnTo>
                  <a:lnTo>
                    <a:pt x="66" y="9"/>
                  </a:lnTo>
                  <a:lnTo>
                    <a:pt x="47" y="18"/>
                  </a:lnTo>
                  <a:lnTo>
                    <a:pt x="31" y="31"/>
                  </a:lnTo>
                  <a:lnTo>
                    <a:pt x="16" y="56"/>
                  </a:lnTo>
                  <a:lnTo>
                    <a:pt x="3" y="84"/>
                  </a:lnTo>
                  <a:lnTo>
                    <a:pt x="0" y="121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3" y="158"/>
                  </a:lnTo>
                  <a:lnTo>
                    <a:pt x="44" y="146"/>
                  </a:lnTo>
                  <a:lnTo>
                    <a:pt x="72" y="130"/>
                  </a:lnTo>
                  <a:lnTo>
                    <a:pt x="97" y="118"/>
                  </a:lnTo>
                  <a:lnTo>
                    <a:pt x="118" y="102"/>
                  </a:lnTo>
                  <a:lnTo>
                    <a:pt x="134" y="87"/>
                  </a:lnTo>
                  <a:lnTo>
                    <a:pt x="146" y="71"/>
                  </a:lnTo>
                  <a:lnTo>
                    <a:pt x="156" y="52"/>
                  </a:lnTo>
                  <a:lnTo>
                    <a:pt x="15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4" name="Freeform 34"/>
            <p:cNvSpPr>
              <a:spLocks/>
            </p:cNvSpPr>
            <p:nvPr/>
          </p:nvSpPr>
          <p:spPr bwMode="auto">
            <a:xfrm>
              <a:off x="2965" y="1643"/>
              <a:ext cx="199" cy="159"/>
            </a:xfrm>
            <a:custGeom>
              <a:avLst/>
              <a:gdLst>
                <a:gd name="T0" fmla="*/ 31 w 199"/>
                <a:gd name="T1" fmla="*/ 34 h 159"/>
                <a:gd name="T2" fmla="*/ 46 w 199"/>
                <a:gd name="T3" fmla="*/ 19 h 159"/>
                <a:gd name="T4" fmla="*/ 65 w 199"/>
                <a:gd name="T5" fmla="*/ 9 h 159"/>
                <a:gd name="T6" fmla="*/ 84 w 199"/>
                <a:gd name="T7" fmla="*/ 6 h 159"/>
                <a:gd name="T8" fmla="*/ 105 w 199"/>
                <a:gd name="T9" fmla="*/ 3 h 159"/>
                <a:gd name="T10" fmla="*/ 127 w 199"/>
                <a:gd name="T11" fmla="*/ 3 h 159"/>
                <a:gd name="T12" fmla="*/ 146 w 199"/>
                <a:gd name="T13" fmla="*/ 6 h 159"/>
                <a:gd name="T14" fmla="*/ 158 w 199"/>
                <a:gd name="T15" fmla="*/ 12 h 159"/>
                <a:gd name="T16" fmla="*/ 171 w 199"/>
                <a:gd name="T17" fmla="*/ 16 h 159"/>
                <a:gd name="T18" fmla="*/ 180 w 199"/>
                <a:gd name="T19" fmla="*/ 25 h 159"/>
                <a:gd name="T20" fmla="*/ 189 w 199"/>
                <a:gd name="T21" fmla="*/ 31 h 159"/>
                <a:gd name="T22" fmla="*/ 196 w 199"/>
                <a:gd name="T23" fmla="*/ 40 h 159"/>
                <a:gd name="T24" fmla="*/ 199 w 199"/>
                <a:gd name="T25" fmla="*/ 50 h 159"/>
                <a:gd name="T26" fmla="*/ 199 w 199"/>
                <a:gd name="T27" fmla="*/ 50 h 159"/>
                <a:gd name="T28" fmla="*/ 199 w 199"/>
                <a:gd name="T29" fmla="*/ 50 h 159"/>
                <a:gd name="T30" fmla="*/ 199 w 199"/>
                <a:gd name="T31" fmla="*/ 50 h 159"/>
                <a:gd name="T32" fmla="*/ 199 w 199"/>
                <a:gd name="T33" fmla="*/ 50 h 159"/>
                <a:gd name="T34" fmla="*/ 196 w 199"/>
                <a:gd name="T35" fmla="*/ 40 h 159"/>
                <a:gd name="T36" fmla="*/ 189 w 199"/>
                <a:gd name="T37" fmla="*/ 31 h 159"/>
                <a:gd name="T38" fmla="*/ 180 w 199"/>
                <a:gd name="T39" fmla="*/ 22 h 159"/>
                <a:gd name="T40" fmla="*/ 171 w 199"/>
                <a:gd name="T41" fmla="*/ 16 h 159"/>
                <a:gd name="T42" fmla="*/ 158 w 199"/>
                <a:gd name="T43" fmla="*/ 9 h 159"/>
                <a:gd name="T44" fmla="*/ 146 w 199"/>
                <a:gd name="T45" fmla="*/ 3 h 159"/>
                <a:gd name="T46" fmla="*/ 127 w 199"/>
                <a:gd name="T47" fmla="*/ 0 h 159"/>
                <a:gd name="T48" fmla="*/ 105 w 199"/>
                <a:gd name="T49" fmla="*/ 0 h 159"/>
                <a:gd name="T50" fmla="*/ 84 w 199"/>
                <a:gd name="T51" fmla="*/ 3 h 159"/>
                <a:gd name="T52" fmla="*/ 65 w 199"/>
                <a:gd name="T53" fmla="*/ 9 h 159"/>
                <a:gd name="T54" fmla="*/ 46 w 199"/>
                <a:gd name="T55" fmla="*/ 19 h 159"/>
                <a:gd name="T56" fmla="*/ 31 w 199"/>
                <a:gd name="T57" fmla="*/ 31 h 159"/>
                <a:gd name="T58" fmla="*/ 15 w 199"/>
                <a:gd name="T59" fmla="*/ 56 h 159"/>
                <a:gd name="T60" fmla="*/ 3 w 199"/>
                <a:gd name="T61" fmla="*/ 84 h 159"/>
                <a:gd name="T62" fmla="*/ 0 w 199"/>
                <a:gd name="T63" fmla="*/ 121 h 159"/>
                <a:gd name="T64" fmla="*/ 0 w 199"/>
                <a:gd name="T65" fmla="*/ 159 h 159"/>
                <a:gd name="T66" fmla="*/ 0 w 199"/>
                <a:gd name="T67" fmla="*/ 159 h 159"/>
                <a:gd name="T68" fmla="*/ 0 w 199"/>
                <a:gd name="T69" fmla="*/ 121 h 159"/>
                <a:gd name="T70" fmla="*/ 3 w 199"/>
                <a:gd name="T71" fmla="*/ 87 h 159"/>
                <a:gd name="T72" fmla="*/ 15 w 199"/>
                <a:gd name="T73" fmla="*/ 56 h 159"/>
                <a:gd name="T74" fmla="*/ 31 w 199"/>
                <a:gd name="T75" fmla="*/ 34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9"/>
                <a:gd name="T115" fmla="*/ 0 h 159"/>
                <a:gd name="T116" fmla="*/ 199 w 199"/>
                <a:gd name="T117" fmla="*/ 159 h 1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9" h="159">
                  <a:moveTo>
                    <a:pt x="31" y="34"/>
                  </a:moveTo>
                  <a:lnTo>
                    <a:pt x="46" y="19"/>
                  </a:lnTo>
                  <a:lnTo>
                    <a:pt x="65" y="9"/>
                  </a:lnTo>
                  <a:lnTo>
                    <a:pt x="84" y="6"/>
                  </a:lnTo>
                  <a:lnTo>
                    <a:pt x="105" y="3"/>
                  </a:lnTo>
                  <a:lnTo>
                    <a:pt x="127" y="3"/>
                  </a:lnTo>
                  <a:lnTo>
                    <a:pt x="146" y="6"/>
                  </a:lnTo>
                  <a:lnTo>
                    <a:pt x="158" y="12"/>
                  </a:lnTo>
                  <a:lnTo>
                    <a:pt x="171" y="16"/>
                  </a:lnTo>
                  <a:lnTo>
                    <a:pt x="180" y="25"/>
                  </a:lnTo>
                  <a:lnTo>
                    <a:pt x="189" y="31"/>
                  </a:lnTo>
                  <a:lnTo>
                    <a:pt x="196" y="40"/>
                  </a:lnTo>
                  <a:lnTo>
                    <a:pt x="199" y="50"/>
                  </a:lnTo>
                  <a:lnTo>
                    <a:pt x="196" y="40"/>
                  </a:lnTo>
                  <a:lnTo>
                    <a:pt x="189" y="31"/>
                  </a:lnTo>
                  <a:lnTo>
                    <a:pt x="180" y="22"/>
                  </a:lnTo>
                  <a:lnTo>
                    <a:pt x="171" y="16"/>
                  </a:lnTo>
                  <a:lnTo>
                    <a:pt x="158" y="9"/>
                  </a:lnTo>
                  <a:lnTo>
                    <a:pt x="146" y="3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4" y="3"/>
                  </a:lnTo>
                  <a:lnTo>
                    <a:pt x="65" y="9"/>
                  </a:lnTo>
                  <a:lnTo>
                    <a:pt x="46" y="19"/>
                  </a:lnTo>
                  <a:lnTo>
                    <a:pt x="31" y="31"/>
                  </a:lnTo>
                  <a:lnTo>
                    <a:pt x="15" y="56"/>
                  </a:lnTo>
                  <a:lnTo>
                    <a:pt x="3" y="84"/>
                  </a:lnTo>
                  <a:lnTo>
                    <a:pt x="0" y="121"/>
                  </a:lnTo>
                  <a:lnTo>
                    <a:pt x="0" y="159"/>
                  </a:lnTo>
                  <a:lnTo>
                    <a:pt x="0" y="121"/>
                  </a:lnTo>
                  <a:lnTo>
                    <a:pt x="3" y="87"/>
                  </a:lnTo>
                  <a:lnTo>
                    <a:pt x="15" y="56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5" name="Rectangle 35"/>
            <p:cNvSpPr>
              <a:spLocks noChangeArrowheads="1"/>
            </p:cNvSpPr>
            <p:nvPr/>
          </p:nvSpPr>
          <p:spPr bwMode="auto">
            <a:xfrm>
              <a:off x="2408" y="1851"/>
              <a:ext cx="560" cy="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6" name="Freeform 36"/>
            <p:cNvSpPr>
              <a:spLocks/>
            </p:cNvSpPr>
            <p:nvPr/>
          </p:nvSpPr>
          <p:spPr bwMode="auto">
            <a:xfrm>
              <a:off x="2405" y="1646"/>
              <a:ext cx="759" cy="249"/>
            </a:xfrm>
            <a:custGeom>
              <a:avLst/>
              <a:gdLst>
                <a:gd name="T0" fmla="*/ 522 w 759"/>
                <a:gd name="T1" fmla="*/ 249 h 249"/>
                <a:gd name="T2" fmla="*/ 532 w 759"/>
                <a:gd name="T3" fmla="*/ 243 h 249"/>
                <a:gd name="T4" fmla="*/ 541 w 759"/>
                <a:gd name="T5" fmla="*/ 237 h 249"/>
                <a:gd name="T6" fmla="*/ 550 w 759"/>
                <a:gd name="T7" fmla="*/ 230 h 249"/>
                <a:gd name="T8" fmla="*/ 560 w 759"/>
                <a:gd name="T9" fmla="*/ 224 h 249"/>
                <a:gd name="T10" fmla="*/ 603 w 759"/>
                <a:gd name="T11" fmla="*/ 205 h 249"/>
                <a:gd name="T12" fmla="*/ 603 w 759"/>
                <a:gd name="T13" fmla="*/ 199 h 249"/>
                <a:gd name="T14" fmla="*/ 603 w 759"/>
                <a:gd name="T15" fmla="*/ 162 h 249"/>
                <a:gd name="T16" fmla="*/ 606 w 759"/>
                <a:gd name="T17" fmla="*/ 125 h 249"/>
                <a:gd name="T18" fmla="*/ 619 w 759"/>
                <a:gd name="T19" fmla="*/ 97 h 249"/>
                <a:gd name="T20" fmla="*/ 634 w 759"/>
                <a:gd name="T21" fmla="*/ 72 h 249"/>
                <a:gd name="T22" fmla="*/ 650 w 759"/>
                <a:gd name="T23" fmla="*/ 59 h 249"/>
                <a:gd name="T24" fmla="*/ 669 w 759"/>
                <a:gd name="T25" fmla="*/ 50 h 249"/>
                <a:gd name="T26" fmla="*/ 687 w 759"/>
                <a:gd name="T27" fmla="*/ 44 h 249"/>
                <a:gd name="T28" fmla="*/ 709 w 759"/>
                <a:gd name="T29" fmla="*/ 41 h 249"/>
                <a:gd name="T30" fmla="*/ 725 w 759"/>
                <a:gd name="T31" fmla="*/ 41 h 249"/>
                <a:gd name="T32" fmla="*/ 737 w 759"/>
                <a:gd name="T33" fmla="*/ 44 h 249"/>
                <a:gd name="T34" fmla="*/ 749 w 759"/>
                <a:gd name="T35" fmla="*/ 44 h 249"/>
                <a:gd name="T36" fmla="*/ 759 w 759"/>
                <a:gd name="T37" fmla="*/ 47 h 249"/>
                <a:gd name="T38" fmla="*/ 756 w 759"/>
                <a:gd name="T39" fmla="*/ 37 h 249"/>
                <a:gd name="T40" fmla="*/ 749 w 759"/>
                <a:gd name="T41" fmla="*/ 28 h 249"/>
                <a:gd name="T42" fmla="*/ 740 w 759"/>
                <a:gd name="T43" fmla="*/ 22 h 249"/>
                <a:gd name="T44" fmla="*/ 731 w 759"/>
                <a:gd name="T45" fmla="*/ 13 h 249"/>
                <a:gd name="T46" fmla="*/ 718 w 759"/>
                <a:gd name="T47" fmla="*/ 9 h 249"/>
                <a:gd name="T48" fmla="*/ 706 w 759"/>
                <a:gd name="T49" fmla="*/ 3 h 249"/>
                <a:gd name="T50" fmla="*/ 687 w 759"/>
                <a:gd name="T51" fmla="*/ 0 h 249"/>
                <a:gd name="T52" fmla="*/ 665 w 759"/>
                <a:gd name="T53" fmla="*/ 0 h 249"/>
                <a:gd name="T54" fmla="*/ 644 w 759"/>
                <a:gd name="T55" fmla="*/ 3 h 249"/>
                <a:gd name="T56" fmla="*/ 625 w 759"/>
                <a:gd name="T57" fmla="*/ 6 h 249"/>
                <a:gd name="T58" fmla="*/ 606 w 759"/>
                <a:gd name="T59" fmla="*/ 16 h 249"/>
                <a:gd name="T60" fmla="*/ 591 w 759"/>
                <a:gd name="T61" fmla="*/ 31 h 249"/>
                <a:gd name="T62" fmla="*/ 575 w 759"/>
                <a:gd name="T63" fmla="*/ 53 h 249"/>
                <a:gd name="T64" fmla="*/ 563 w 759"/>
                <a:gd name="T65" fmla="*/ 84 h 249"/>
                <a:gd name="T66" fmla="*/ 560 w 759"/>
                <a:gd name="T67" fmla="*/ 118 h 249"/>
                <a:gd name="T68" fmla="*/ 560 w 759"/>
                <a:gd name="T69" fmla="*/ 156 h 249"/>
                <a:gd name="T70" fmla="*/ 563 w 759"/>
                <a:gd name="T71" fmla="*/ 205 h 249"/>
                <a:gd name="T72" fmla="*/ 563 w 759"/>
                <a:gd name="T73" fmla="*/ 205 h 249"/>
                <a:gd name="T74" fmla="*/ 563 w 759"/>
                <a:gd name="T75" fmla="*/ 205 h 249"/>
                <a:gd name="T76" fmla="*/ 3 w 759"/>
                <a:gd name="T77" fmla="*/ 205 h 249"/>
                <a:gd name="T78" fmla="*/ 0 w 759"/>
                <a:gd name="T79" fmla="*/ 249 h 249"/>
                <a:gd name="T80" fmla="*/ 522 w 759"/>
                <a:gd name="T81" fmla="*/ 249 h 2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59"/>
                <a:gd name="T124" fmla="*/ 0 h 249"/>
                <a:gd name="T125" fmla="*/ 759 w 759"/>
                <a:gd name="T126" fmla="*/ 249 h 2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59" h="249">
                  <a:moveTo>
                    <a:pt x="522" y="249"/>
                  </a:moveTo>
                  <a:lnTo>
                    <a:pt x="532" y="243"/>
                  </a:lnTo>
                  <a:lnTo>
                    <a:pt x="541" y="237"/>
                  </a:lnTo>
                  <a:lnTo>
                    <a:pt x="550" y="230"/>
                  </a:lnTo>
                  <a:lnTo>
                    <a:pt x="560" y="224"/>
                  </a:lnTo>
                  <a:lnTo>
                    <a:pt x="603" y="205"/>
                  </a:lnTo>
                  <a:lnTo>
                    <a:pt x="603" y="199"/>
                  </a:lnTo>
                  <a:lnTo>
                    <a:pt x="603" y="162"/>
                  </a:lnTo>
                  <a:lnTo>
                    <a:pt x="606" y="125"/>
                  </a:lnTo>
                  <a:lnTo>
                    <a:pt x="619" y="97"/>
                  </a:lnTo>
                  <a:lnTo>
                    <a:pt x="634" y="72"/>
                  </a:lnTo>
                  <a:lnTo>
                    <a:pt x="650" y="59"/>
                  </a:lnTo>
                  <a:lnTo>
                    <a:pt x="669" y="50"/>
                  </a:lnTo>
                  <a:lnTo>
                    <a:pt x="687" y="44"/>
                  </a:lnTo>
                  <a:lnTo>
                    <a:pt x="709" y="41"/>
                  </a:lnTo>
                  <a:lnTo>
                    <a:pt x="725" y="41"/>
                  </a:lnTo>
                  <a:lnTo>
                    <a:pt x="737" y="44"/>
                  </a:lnTo>
                  <a:lnTo>
                    <a:pt x="749" y="44"/>
                  </a:lnTo>
                  <a:lnTo>
                    <a:pt x="759" y="47"/>
                  </a:lnTo>
                  <a:lnTo>
                    <a:pt x="756" y="37"/>
                  </a:lnTo>
                  <a:lnTo>
                    <a:pt x="749" y="28"/>
                  </a:lnTo>
                  <a:lnTo>
                    <a:pt x="740" y="22"/>
                  </a:lnTo>
                  <a:lnTo>
                    <a:pt x="731" y="13"/>
                  </a:lnTo>
                  <a:lnTo>
                    <a:pt x="718" y="9"/>
                  </a:lnTo>
                  <a:lnTo>
                    <a:pt x="706" y="3"/>
                  </a:lnTo>
                  <a:lnTo>
                    <a:pt x="687" y="0"/>
                  </a:lnTo>
                  <a:lnTo>
                    <a:pt x="665" y="0"/>
                  </a:lnTo>
                  <a:lnTo>
                    <a:pt x="644" y="3"/>
                  </a:lnTo>
                  <a:lnTo>
                    <a:pt x="625" y="6"/>
                  </a:lnTo>
                  <a:lnTo>
                    <a:pt x="606" y="16"/>
                  </a:lnTo>
                  <a:lnTo>
                    <a:pt x="591" y="31"/>
                  </a:lnTo>
                  <a:lnTo>
                    <a:pt x="575" y="53"/>
                  </a:lnTo>
                  <a:lnTo>
                    <a:pt x="563" y="84"/>
                  </a:lnTo>
                  <a:lnTo>
                    <a:pt x="560" y="118"/>
                  </a:lnTo>
                  <a:lnTo>
                    <a:pt x="560" y="156"/>
                  </a:lnTo>
                  <a:lnTo>
                    <a:pt x="563" y="205"/>
                  </a:lnTo>
                  <a:lnTo>
                    <a:pt x="3" y="205"/>
                  </a:lnTo>
                  <a:lnTo>
                    <a:pt x="0" y="249"/>
                  </a:lnTo>
                  <a:lnTo>
                    <a:pt x="522" y="24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7" name="Freeform 37"/>
            <p:cNvSpPr>
              <a:spLocks/>
            </p:cNvSpPr>
            <p:nvPr/>
          </p:nvSpPr>
          <p:spPr bwMode="auto">
            <a:xfrm>
              <a:off x="2815" y="1786"/>
              <a:ext cx="955" cy="600"/>
            </a:xfrm>
            <a:custGeom>
              <a:avLst/>
              <a:gdLst>
                <a:gd name="T0" fmla="*/ 0 w 955"/>
                <a:gd name="T1" fmla="*/ 600 h 600"/>
                <a:gd name="T2" fmla="*/ 495 w 955"/>
                <a:gd name="T3" fmla="*/ 600 h 600"/>
                <a:gd name="T4" fmla="*/ 495 w 955"/>
                <a:gd name="T5" fmla="*/ 554 h 600"/>
                <a:gd name="T6" fmla="*/ 495 w 955"/>
                <a:gd name="T7" fmla="*/ 523 h 600"/>
                <a:gd name="T8" fmla="*/ 498 w 955"/>
                <a:gd name="T9" fmla="*/ 495 h 600"/>
                <a:gd name="T10" fmla="*/ 504 w 955"/>
                <a:gd name="T11" fmla="*/ 473 h 600"/>
                <a:gd name="T12" fmla="*/ 514 w 955"/>
                <a:gd name="T13" fmla="*/ 451 h 600"/>
                <a:gd name="T14" fmla="*/ 529 w 955"/>
                <a:gd name="T15" fmla="*/ 432 h 600"/>
                <a:gd name="T16" fmla="*/ 548 w 955"/>
                <a:gd name="T17" fmla="*/ 414 h 600"/>
                <a:gd name="T18" fmla="*/ 576 w 955"/>
                <a:gd name="T19" fmla="*/ 395 h 600"/>
                <a:gd name="T20" fmla="*/ 607 w 955"/>
                <a:gd name="T21" fmla="*/ 376 h 600"/>
                <a:gd name="T22" fmla="*/ 616 w 955"/>
                <a:gd name="T23" fmla="*/ 373 h 600"/>
                <a:gd name="T24" fmla="*/ 635 w 955"/>
                <a:gd name="T25" fmla="*/ 361 h 600"/>
                <a:gd name="T26" fmla="*/ 654 w 955"/>
                <a:gd name="T27" fmla="*/ 352 h 600"/>
                <a:gd name="T28" fmla="*/ 663 w 955"/>
                <a:gd name="T29" fmla="*/ 348 h 600"/>
                <a:gd name="T30" fmla="*/ 710 w 955"/>
                <a:gd name="T31" fmla="*/ 324 h 600"/>
                <a:gd name="T32" fmla="*/ 759 w 955"/>
                <a:gd name="T33" fmla="*/ 296 h 600"/>
                <a:gd name="T34" fmla="*/ 803 w 955"/>
                <a:gd name="T35" fmla="*/ 265 h 600"/>
                <a:gd name="T36" fmla="*/ 846 w 955"/>
                <a:gd name="T37" fmla="*/ 230 h 600"/>
                <a:gd name="T38" fmla="*/ 884 w 955"/>
                <a:gd name="T39" fmla="*/ 187 h 600"/>
                <a:gd name="T40" fmla="*/ 915 w 955"/>
                <a:gd name="T41" fmla="*/ 134 h 600"/>
                <a:gd name="T42" fmla="*/ 940 w 955"/>
                <a:gd name="T43" fmla="*/ 72 h 600"/>
                <a:gd name="T44" fmla="*/ 955 w 955"/>
                <a:gd name="T45" fmla="*/ 0 h 600"/>
                <a:gd name="T46" fmla="*/ 940 w 955"/>
                <a:gd name="T47" fmla="*/ 72 h 600"/>
                <a:gd name="T48" fmla="*/ 915 w 955"/>
                <a:gd name="T49" fmla="*/ 134 h 600"/>
                <a:gd name="T50" fmla="*/ 884 w 955"/>
                <a:gd name="T51" fmla="*/ 184 h 600"/>
                <a:gd name="T52" fmla="*/ 846 w 955"/>
                <a:gd name="T53" fmla="*/ 227 h 600"/>
                <a:gd name="T54" fmla="*/ 803 w 955"/>
                <a:gd name="T55" fmla="*/ 265 h 600"/>
                <a:gd name="T56" fmla="*/ 759 w 955"/>
                <a:gd name="T57" fmla="*/ 293 h 600"/>
                <a:gd name="T58" fmla="*/ 710 w 955"/>
                <a:gd name="T59" fmla="*/ 321 h 600"/>
                <a:gd name="T60" fmla="*/ 663 w 955"/>
                <a:gd name="T61" fmla="*/ 345 h 600"/>
                <a:gd name="T62" fmla="*/ 654 w 955"/>
                <a:gd name="T63" fmla="*/ 348 h 600"/>
                <a:gd name="T64" fmla="*/ 635 w 955"/>
                <a:gd name="T65" fmla="*/ 358 h 600"/>
                <a:gd name="T66" fmla="*/ 616 w 955"/>
                <a:gd name="T67" fmla="*/ 370 h 600"/>
                <a:gd name="T68" fmla="*/ 607 w 955"/>
                <a:gd name="T69" fmla="*/ 373 h 600"/>
                <a:gd name="T70" fmla="*/ 576 w 955"/>
                <a:gd name="T71" fmla="*/ 392 h 600"/>
                <a:gd name="T72" fmla="*/ 548 w 955"/>
                <a:gd name="T73" fmla="*/ 411 h 600"/>
                <a:gd name="T74" fmla="*/ 529 w 955"/>
                <a:gd name="T75" fmla="*/ 429 h 600"/>
                <a:gd name="T76" fmla="*/ 514 w 955"/>
                <a:gd name="T77" fmla="*/ 448 h 600"/>
                <a:gd name="T78" fmla="*/ 504 w 955"/>
                <a:gd name="T79" fmla="*/ 470 h 600"/>
                <a:gd name="T80" fmla="*/ 498 w 955"/>
                <a:gd name="T81" fmla="*/ 495 h 600"/>
                <a:gd name="T82" fmla="*/ 495 w 955"/>
                <a:gd name="T83" fmla="*/ 523 h 600"/>
                <a:gd name="T84" fmla="*/ 495 w 955"/>
                <a:gd name="T85" fmla="*/ 554 h 600"/>
                <a:gd name="T86" fmla="*/ 495 w 955"/>
                <a:gd name="T87" fmla="*/ 597 h 600"/>
                <a:gd name="T88" fmla="*/ 0 w 955"/>
                <a:gd name="T89" fmla="*/ 597 h 600"/>
                <a:gd name="T90" fmla="*/ 0 w 955"/>
                <a:gd name="T91" fmla="*/ 597 h 600"/>
                <a:gd name="T92" fmla="*/ 0 w 955"/>
                <a:gd name="T93" fmla="*/ 600 h 600"/>
                <a:gd name="T94" fmla="*/ 0 w 955"/>
                <a:gd name="T95" fmla="*/ 600 h 6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5"/>
                <a:gd name="T145" fmla="*/ 0 h 600"/>
                <a:gd name="T146" fmla="*/ 955 w 955"/>
                <a:gd name="T147" fmla="*/ 600 h 6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5" h="600">
                  <a:moveTo>
                    <a:pt x="0" y="600"/>
                  </a:moveTo>
                  <a:lnTo>
                    <a:pt x="495" y="600"/>
                  </a:lnTo>
                  <a:lnTo>
                    <a:pt x="495" y="554"/>
                  </a:lnTo>
                  <a:lnTo>
                    <a:pt x="495" y="523"/>
                  </a:lnTo>
                  <a:lnTo>
                    <a:pt x="498" y="495"/>
                  </a:lnTo>
                  <a:lnTo>
                    <a:pt x="504" y="473"/>
                  </a:lnTo>
                  <a:lnTo>
                    <a:pt x="514" y="451"/>
                  </a:lnTo>
                  <a:lnTo>
                    <a:pt x="529" y="432"/>
                  </a:lnTo>
                  <a:lnTo>
                    <a:pt x="548" y="414"/>
                  </a:lnTo>
                  <a:lnTo>
                    <a:pt x="576" y="395"/>
                  </a:lnTo>
                  <a:lnTo>
                    <a:pt x="607" y="376"/>
                  </a:lnTo>
                  <a:lnTo>
                    <a:pt x="616" y="373"/>
                  </a:lnTo>
                  <a:lnTo>
                    <a:pt x="635" y="361"/>
                  </a:lnTo>
                  <a:lnTo>
                    <a:pt x="654" y="352"/>
                  </a:lnTo>
                  <a:lnTo>
                    <a:pt x="663" y="348"/>
                  </a:lnTo>
                  <a:lnTo>
                    <a:pt x="710" y="324"/>
                  </a:lnTo>
                  <a:lnTo>
                    <a:pt x="759" y="296"/>
                  </a:lnTo>
                  <a:lnTo>
                    <a:pt x="803" y="265"/>
                  </a:lnTo>
                  <a:lnTo>
                    <a:pt x="846" y="230"/>
                  </a:lnTo>
                  <a:lnTo>
                    <a:pt x="884" y="187"/>
                  </a:lnTo>
                  <a:lnTo>
                    <a:pt x="915" y="134"/>
                  </a:lnTo>
                  <a:lnTo>
                    <a:pt x="940" y="72"/>
                  </a:lnTo>
                  <a:lnTo>
                    <a:pt x="955" y="0"/>
                  </a:lnTo>
                  <a:lnTo>
                    <a:pt x="940" y="72"/>
                  </a:lnTo>
                  <a:lnTo>
                    <a:pt x="915" y="134"/>
                  </a:lnTo>
                  <a:lnTo>
                    <a:pt x="884" y="184"/>
                  </a:lnTo>
                  <a:lnTo>
                    <a:pt x="846" y="227"/>
                  </a:lnTo>
                  <a:lnTo>
                    <a:pt x="803" y="265"/>
                  </a:lnTo>
                  <a:lnTo>
                    <a:pt x="759" y="293"/>
                  </a:lnTo>
                  <a:lnTo>
                    <a:pt x="710" y="321"/>
                  </a:lnTo>
                  <a:lnTo>
                    <a:pt x="663" y="345"/>
                  </a:lnTo>
                  <a:lnTo>
                    <a:pt x="654" y="348"/>
                  </a:lnTo>
                  <a:lnTo>
                    <a:pt x="635" y="358"/>
                  </a:lnTo>
                  <a:lnTo>
                    <a:pt x="616" y="370"/>
                  </a:lnTo>
                  <a:lnTo>
                    <a:pt x="607" y="373"/>
                  </a:lnTo>
                  <a:lnTo>
                    <a:pt x="576" y="392"/>
                  </a:lnTo>
                  <a:lnTo>
                    <a:pt x="548" y="411"/>
                  </a:lnTo>
                  <a:lnTo>
                    <a:pt x="529" y="429"/>
                  </a:lnTo>
                  <a:lnTo>
                    <a:pt x="514" y="448"/>
                  </a:lnTo>
                  <a:lnTo>
                    <a:pt x="504" y="470"/>
                  </a:lnTo>
                  <a:lnTo>
                    <a:pt x="498" y="495"/>
                  </a:lnTo>
                  <a:lnTo>
                    <a:pt x="495" y="523"/>
                  </a:lnTo>
                  <a:lnTo>
                    <a:pt x="495" y="554"/>
                  </a:lnTo>
                  <a:lnTo>
                    <a:pt x="495" y="597"/>
                  </a:lnTo>
                  <a:lnTo>
                    <a:pt x="0" y="597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8" name="Freeform 38"/>
            <p:cNvSpPr>
              <a:spLocks/>
            </p:cNvSpPr>
            <p:nvPr/>
          </p:nvSpPr>
          <p:spPr bwMode="auto">
            <a:xfrm>
              <a:off x="3770" y="1746"/>
              <a:ext cx="3" cy="37"/>
            </a:xfrm>
            <a:custGeom>
              <a:avLst/>
              <a:gdLst>
                <a:gd name="T0" fmla="*/ 0 w 3"/>
                <a:gd name="T1" fmla="*/ 37 h 37"/>
                <a:gd name="T2" fmla="*/ 3 w 3"/>
                <a:gd name="T3" fmla="*/ 28 h 37"/>
                <a:gd name="T4" fmla="*/ 3 w 3"/>
                <a:gd name="T5" fmla="*/ 18 h 37"/>
                <a:gd name="T6" fmla="*/ 3 w 3"/>
                <a:gd name="T7" fmla="*/ 9 h 37"/>
                <a:gd name="T8" fmla="*/ 3 w 3"/>
                <a:gd name="T9" fmla="*/ 0 h 37"/>
                <a:gd name="T10" fmla="*/ 3 w 3"/>
                <a:gd name="T11" fmla="*/ 9 h 37"/>
                <a:gd name="T12" fmla="*/ 3 w 3"/>
                <a:gd name="T13" fmla="*/ 18 h 37"/>
                <a:gd name="T14" fmla="*/ 3 w 3"/>
                <a:gd name="T15" fmla="*/ 28 h 37"/>
                <a:gd name="T16" fmla="*/ 0 w 3"/>
                <a:gd name="T17" fmla="*/ 3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7"/>
                <a:gd name="T29" fmla="*/ 3 w 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7">
                  <a:moveTo>
                    <a:pt x="0" y="37"/>
                  </a:moveTo>
                  <a:lnTo>
                    <a:pt x="3" y="28"/>
                  </a:lnTo>
                  <a:lnTo>
                    <a:pt x="3" y="18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9"/>
                  </a:lnTo>
                  <a:lnTo>
                    <a:pt x="3" y="18"/>
                  </a:lnTo>
                  <a:lnTo>
                    <a:pt x="3" y="2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39" name="Freeform 39"/>
            <p:cNvSpPr>
              <a:spLocks/>
            </p:cNvSpPr>
            <p:nvPr/>
          </p:nvSpPr>
          <p:spPr bwMode="auto">
            <a:xfrm>
              <a:off x="2815" y="1711"/>
              <a:ext cx="1005" cy="716"/>
            </a:xfrm>
            <a:custGeom>
              <a:avLst/>
              <a:gdLst>
                <a:gd name="T0" fmla="*/ 654 w 1005"/>
                <a:gd name="T1" fmla="*/ 427 h 716"/>
                <a:gd name="T2" fmla="*/ 616 w 1005"/>
                <a:gd name="T3" fmla="*/ 448 h 716"/>
                <a:gd name="T4" fmla="*/ 576 w 1005"/>
                <a:gd name="T5" fmla="*/ 470 h 716"/>
                <a:gd name="T6" fmla="*/ 529 w 1005"/>
                <a:gd name="T7" fmla="*/ 507 h 716"/>
                <a:gd name="T8" fmla="*/ 504 w 1005"/>
                <a:gd name="T9" fmla="*/ 548 h 716"/>
                <a:gd name="T10" fmla="*/ 495 w 1005"/>
                <a:gd name="T11" fmla="*/ 598 h 716"/>
                <a:gd name="T12" fmla="*/ 495 w 1005"/>
                <a:gd name="T13" fmla="*/ 675 h 716"/>
                <a:gd name="T14" fmla="*/ 0 w 1005"/>
                <a:gd name="T15" fmla="*/ 675 h 716"/>
                <a:gd name="T16" fmla="*/ 44 w 1005"/>
                <a:gd name="T17" fmla="*/ 716 h 716"/>
                <a:gd name="T18" fmla="*/ 538 w 1005"/>
                <a:gd name="T19" fmla="*/ 672 h 716"/>
                <a:gd name="T20" fmla="*/ 542 w 1005"/>
                <a:gd name="T21" fmla="*/ 613 h 716"/>
                <a:gd name="T22" fmla="*/ 557 w 1005"/>
                <a:gd name="T23" fmla="*/ 567 h 716"/>
                <a:gd name="T24" fmla="*/ 591 w 1005"/>
                <a:gd name="T25" fmla="*/ 529 h 716"/>
                <a:gd name="T26" fmla="*/ 650 w 1005"/>
                <a:gd name="T27" fmla="*/ 492 h 716"/>
                <a:gd name="T28" fmla="*/ 678 w 1005"/>
                <a:gd name="T29" fmla="*/ 476 h 716"/>
                <a:gd name="T30" fmla="*/ 706 w 1005"/>
                <a:gd name="T31" fmla="*/ 464 h 716"/>
                <a:gd name="T32" fmla="*/ 812 w 1005"/>
                <a:gd name="T33" fmla="*/ 405 h 716"/>
                <a:gd name="T34" fmla="*/ 909 w 1005"/>
                <a:gd name="T35" fmla="*/ 327 h 716"/>
                <a:gd name="T36" fmla="*/ 977 w 1005"/>
                <a:gd name="T37" fmla="*/ 209 h 716"/>
                <a:gd name="T38" fmla="*/ 1005 w 1005"/>
                <a:gd name="T39" fmla="*/ 35 h 716"/>
                <a:gd name="T40" fmla="*/ 983 w 1005"/>
                <a:gd name="T41" fmla="*/ 16 h 716"/>
                <a:gd name="T42" fmla="*/ 962 w 1005"/>
                <a:gd name="T43" fmla="*/ 0 h 716"/>
                <a:gd name="T44" fmla="*/ 962 w 1005"/>
                <a:gd name="T45" fmla="*/ 7 h 716"/>
                <a:gd name="T46" fmla="*/ 962 w 1005"/>
                <a:gd name="T47" fmla="*/ 13 h 716"/>
                <a:gd name="T48" fmla="*/ 962 w 1005"/>
                <a:gd name="T49" fmla="*/ 22 h 716"/>
                <a:gd name="T50" fmla="*/ 958 w 1005"/>
                <a:gd name="T51" fmla="*/ 35 h 716"/>
                <a:gd name="T52" fmla="*/ 958 w 1005"/>
                <a:gd name="T53" fmla="*/ 53 h 716"/>
                <a:gd name="T54" fmla="*/ 955 w 1005"/>
                <a:gd name="T55" fmla="*/ 72 h 716"/>
                <a:gd name="T56" fmla="*/ 955 w 1005"/>
                <a:gd name="T57" fmla="*/ 75 h 716"/>
                <a:gd name="T58" fmla="*/ 955 w 1005"/>
                <a:gd name="T59" fmla="*/ 75 h 716"/>
                <a:gd name="T60" fmla="*/ 915 w 1005"/>
                <a:gd name="T61" fmla="*/ 209 h 716"/>
                <a:gd name="T62" fmla="*/ 846 w 1005"/>
                <a:gd name="T63" fmla="*/ 305 h 716"/>
                <a:gd name="T64" fmla="*/ 759 w 1005"/>
                <a:gd name="T65" fmla="*/ 371 h 716"/>
                <a:gd name="T66" fmla="*/ 663 w 1005"/>
                <a:gd name="T67" fmla="*/ 423 h 7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5"/>
                <a:gd name="T103" fmla="*/ 0 h 716"/>
                <a:gd name="T104" fmla="*/ 1005 w 1005"/>
                <a:gd name="T105" fmla="*/ 716 h 7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5" h="716">
                  <a:moveTo>
                    <a:pt x="663" y="423"/>
                  </a:moveTo>
                  <a:lnTo>
                    <a:pt x="654" y="427"/>
                  </a:lnTo>
                  <a:lnTo>
                    <a:pt x="635" y="436"/>
                  </a:lnTo>
                  <a:lnTo>
                    <a:pt x="616" y="448"/>
                  </a:lnTo>
                  <a:lnTo>
                    <a:pt x="607" y="451"/>
                  </a:lnTo>
                  <a:lnTo>
                    <a:pt x="576" y="470"/>
                  </a:lnTo>
                  <a:lnTo>
                    <a:pt x="548" y="489"/>
                  </a:lnTo>
                  <a:lnTo>
                    <a:pt x="529" y="507"/>
                  </a:lnTo>
                  <a:lnTo>
                    <a:pt x="514" y="526"/>
                  </a:lnTo>
                  <a:lnTo>
                    <a:pt x="504" y="548"/>
                  </a:lnTo>
                  <a:lnTo>
                    <a:pt x="498" y="570"/>
                  </a:lnTo>
                  <a:lnTo>
                    <a:pt x="495" y="598"/>
                  </a:lnTo>
                  <a:lnTo>
                    <a:pt x="495" y="629"/>
                  </a:lnTo>
                  <a:lnTo>
                    <a:pt x="495" y="675"/>
                  </a:lnTo>
                  <a:lnTo>
                    <a:pt x="0" y="675"/>
                  </a:lnTo>
                  <a:lnTo>
                    <a:pt x="0" y="716"/>
                  </a:lnTo>
                  <a:lnTo>
                    <a:pt x="44" y="716"/>
                  </a:lnTo>
                  <a:lnTo>
                    <a:pt x="538" y="716"/>
                  </a:lnTo>
                  <a:lnTo>
                    <a:pt x="538" y="672"/>
                  </a:lnTo>
                  <a:lnTo>
                    <a:pt x="538" y="641"/>
                  </a:lnTo>
                  <a:lnTo>
                    <a:pt x="542" y="613"/>
                  </a:lnTo>
                  <a:lnTo>
                    <a:pt x="548" y="588"/>
                  </a:lnTo>
                  <a:lnTo>
                    <a:pt x="557" y="567"/>
                  </a:lnTo>
                  <a:lnTo>
                    <a:pt x="573" y="548"/>
                  </a:lnTo>
                  <a:lnTo>
                    <a:pt x="591" y="529"/>
                  </a:lnTo>
                  <a:lnTo>
                    <a:pt x="619" y="511"/>
                  </a:lnTo>
                  <a:lnTo>
                    <a:pt x="650" y="492"/>
                  </a:lnTo>
                  <a:lnTo>
                    <a:pt x="660" y="489"/>
                  </a:lnTo>
                  <a:lnTo>
                    <a:pt x="678" y="476"/>
                  </a:lnTo>
                  <a:lnTo>
                    <a:pt x="697" y="467"/>
                  </a:lnTo>
                  <a:lnTo>
                    <a:pt x="706" y="464"/>
                  </a:lnTo>
                  <a:lnTo>
                    <a:pt x="759" y="436"/>
                  </a:lnTo>
                  <a:lnTo>
                    <a:pt x="812" y="405"/>
                  </a:lnTo>
                  <a:lnTo>
                    <a:pt x="862" y="371"/>
                  </a:lnTo>
                  <a:lnTo>
                    <a:pt x="909" y="327"/>
                  </a:lnTo>
                  <a:lnTo>
                    <a:pt x="946" y="274"/>
                  </a:lnTo>
                  <a:lnTo>
                    <a:pt x="977" y="209"/>
                  </a:lnTo>
                  <a:lnTo>
                    <a:pt x="996" y="131"/>
                  </a:lnTo>
                  <a:lnTo>
                    <a:pt x="1005" y="35"/>
                  </a:lnTo>
                  <a:lnTo>
                    <a:pt x="996" y="25"/>
                  </a:lnTo>
                  <a:lnTo>
                    <a:pt x="983" y="16"/>
                  </a:lnTo>
                  <a:lnTo>
                    <a:pt x="974" y="10"/>
                  </a:lnTo>
                  <a:lnTo>
                    <a:pt x="962" y="0"/>
                  </a:lnTo>
                  <a:lnTo>
                    <a:pt x="962" y="4"/>
                  </a:lnTo>
                  <a:lnTo>
                    <a:pt x="962" y="7"/>
                  </a:lnTo>
                  <a:lnTo>
                    <a:pt x="962" y="10"/>
                  </a:lnTo>
                  <a:lnTo>
                    <a:pt x="962" y="13"/>
                  </a:lnTo>
                  <a:lnTo>
                    <a:pt x="962" y="19"/>
                  </a:lnTo>
                  <a:lnTo>
                    <a:pt x="962" y="22"/>
                  </a:lnTo>
                  <a:lnTo>
                    <a:pt x="962" y="28"/>
                  </a:lnTo>
                  <a:lnTo>
                    <a:pt x="958" y="35"/>
                  </a:lnTo>
                  <a:lnTo>
                    <a:pt x="958" y="44"/>
                  </a:lnTo>
                  <a:lnTo>
                    <a:pt x="958" y="53"/>
                  </a:lnTo>
                  <a:lnTo>
                    <a:pt x="958" y="63"/>
                  </a:lnTo>
                  <a:lnTo>
                    <a:pt x="955" y="72"/>
                  </a:lnTo>
                  <a:lnTo>
                    <a:pt x="955" y="75"/>
                  </a:lnTo>
                  <a:lnTo>
                    <a:pt x="940" y="147"/>
                  </a:lnTo>
                  <a:lnTo>
                    <a:pt x="915" y="209"/>
                  </a:lnTo>
                  <a:lnTo>
                    <a:pt x="884" y="262"/>
                  </a:lnTo>
                  <a:lnTo>
                    <a:pt x="846" y="305"/>
                  </a:lnTo>
                  <a:lnTo>
                    <a:pt x="803" y="340"/>
                  </a:lnTo>
                  <a:lnTo>
                    <a:pt x="759" y="371"/>
                  </a:lnTo>
                  <a:lnTo>
                    <a:pt x="710" y="399"/>
                  </a:lnTo>
                  <a:lnTo>
                    <a:pt x="663" y="4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0" name="Freeform 40"/>
            <p:cNvSpPr>
              <a:spLocks/>
            </p:cNvSpPr>
            <p:nvPr/>
          </p:nvSpPr>
          <p:spPr bwMode="auto">
            <a:xfrm>
              <a:off x="2769" y="1693"/>
              <a:ext cx="441" cy="690"/>
            </a:xfrm>
            <a:custGeom>
              <a:avLst/>
              <a:gdLst>
                <a:gd name="T0" fmla="*/ 395 w 441"/>
                <a:gd name="T1" fmla="*/ 12 h 690"/>
                <a:gd name="T2" fmla="*/ 395 w 441"/>
                <a:gd name="T3" fmla="*/ 15 h 690"/>
                <a:gd name="T4" fmla="*/ 398 w 441"/>
                <a:gd name="T5" fmla="*/ 15 h 690"/>
                <a:gd name="T6" fmla="*/ 398 w 441"/>
                <a:gd name="T7" fmla="*/ 15 h 690"/>
                <a:gd name="T8" fmla="*/ 398 w 441"/>
                <a:gd name="T9" fmla="*/ 15 h 690"/>
                <a:gd name="T10" fmla="*/ 398 w 441"/>
                <a:gd name="T11" fmla="*/ 18 h 690"/>
                <a:gd name="T12" fmla="*/ 398 w 441"/>
                <a:gd name="T13" fmla="*/ 25 h 690"/>
                <a:gd name="T14" fmla="*/ 398 w 441"/>
                <a:gd name="T15" fmla="*/ 28 h 690"/>
                <a:gd name="T16" fmla="*/ 398 w 441"/>
                <a:gd name="T17" fmla="*/ 31 h 690"/>
                <a:gd name="T18" fmla="*/ 395 w 441"/>
                <a:gd name="T19" fmla="*/ 50 h 690"/>
                <a:gd name="T20" fmla="*/ 385 w 441"/>
                <a:gd name="T21" fmla="*/ 68 h 690"/>
                <a:gd name="T22" fmla="*/ 373 w 441"/>
                <a:gd name="T23" fmla="*/ 84 h 690"/>
                <a:gd name="T24" fmla="*/ 357 w 441"/>
                <a:gd name="T25" fmla="*/ 96 h 690"/>
                <a:gd name="T26" fmla="*/ 336 w 441"/>
                <a:gd name="T27" fmla="*/ 112 h 690"/>
                <a:gd name="T28" fmla="*/ 311 w 441"/>
                <a:gd name="T29" fmla="*/ 124 h 690"/>
                <a:gd name="T30" fmla="*/ 283 w 441"/>
                <a:gd name="T31" fmla="*/ 140 h 690"/>
                <a:gd name="T32" fmla="*/ 252 w 441"/>
                <a:gd name="T33" fmla="*/ 152 h 690"/>
                <a:gd name="T34" fmla="*/ 239 w 441"/>
                <a:gd name="T35" fmla="*/ 158 h 690"/>
                <a:gd name="T36" fmla="*/ 242 w 441"/>
                <a:gd name="T37" fmla="*/ 202 h 690"/>
                <a:gd name="T38" fmla="*/ 161 w 441"/>
                <a:gd name="T39" fmla="*/ 202 h 690"/>
                <a:gd name="T40" fmla="*/ 105 w 441"/>
                <a:gd name="T41" fmla="*/ 252 h 690"/>
                <a:gd name="T42" fmla="*/ 62 w 441"/>
                <a:gd name="T43" fmla="*/ 308 h 690"/>
                <a:gd name="T44" fmla="*/ 34 w 441"/>
                <a:gd name="T45" fmla="*/ 370 h 690"/>
                <a:gd name="T46" fmla="*/ 15 w 441"/>
                <a:gd name="T47" fmla="*/ 435 h 690"/>
                <a:gd name="T48" fmla="*/ 3 w 441"/>
                <a:gd name="T49" fmla="*/ 497 h 690"/>
                <a:gd name="T50" fmla="*/ 0 w 441"/>
                <a:gd name="T51" fmla="*/ 553 h 690"/>
                <a:gd name="T52" fmla="*/ 0 w 441"/>
                <a:gd name="T53" fmla="*/ 606 h 690"/>
                <a:gd name="T54" fmla="*/ 3 w 441"/>
                <a:gd name="T55" fmla="*/ 650 h 690"/>
                <a:gd name="T56" fmla="*/ 3 w 441"/>
                <a:gd name="T57" fmla="*/ 690 h 690"/>
                <a:gd name="T58" fmla="*/ 46 w 441"/>
                <a:gd name="T59" fmla="*/ 690 h 690"/>
                <a:gd name="T60" fmla="*/ 46 w 441"/>
                <a:gd name="T61" fmla="*/ 690 h 690"/>
                <a:gd name="T62" fmla="*/ 43 w 441"/>
                <a:gd name="T63" fmla="*/ 644 h 690"/>
                <a:gd name="T64" fmla="*/ 43 w 441"/>
                <a:gd name="T65" fmla="*/ 588 h 690"/>
                <a:gd name="T66" fmla="*/ 49 w 441"/>
                <a:gd name="T67" fmla="*/ 525 h 690"/>
                <a:gd name="T68" fmla="*/ 62 w 441"/>
                <a:gd name="T69" fmla="*/ 460 h 690"/>
                <a:gd name="T70" fmla="*/ 84 w 441"/>
                <a:gd name="T71" fmla="*/ 395 h 690"/>
                <a:gd name="T72" fmla="*/ 118 w 441"/>
                <a:gd name="T73" fmla="*/ 330 h 690"/>
                <a:gd name="T74" fmla="*/ 171 w 441"/>
                <a:gd name="T75" fmla="*/ 270 h 690"/>
                <a:gd name="T76" fmla="*/ 239 w 441"/>
                <a:gd name="T77" fmla="*/ 221 h 690"/>
                <a:gd name="T78" fmla="*/ 295 w 441"/>
                <a:gd name="T79" fmla="*/ 196 h 690"/>
                <a:gd name="T80" fmla="*/ 326 w 441"/>
                <a:gd name="T81" fmla="*/ 183 h 690"/>
                <a:gd name="T82" fmla="*/ 354 w 441"/>
                <a:gd name="T83" fmla="*/ 168 h 690"/>
                <a:gd name="T84" fmla="*/ 379 w 441"/>
                <a:gd name="T85" fmla="*/ 155 h 690"/>
                <a:gd name="T86" fmla="*/ 401 w 441"/>
                <a:gd name="T87" fmla="*/ 140 h 690"/>
                <a:gd name="T88" fmla="*/ 416 w 441"/>
                <a:gd name="T89" fmla="*/ 124 h 690"/>
                <a:gd name="T90" fmla="*/ 429 w 441"/>
                <a:gd name="T91" fmla="*/ 109 h 690"/>
                <a:gd name="T92" fmla="*/ 438 w 441"/>
                <a:gd name="T93" fmla="*/ 90 h 690"/>
                <a:gd name="T94" fmla="*/ 441 w 441"/>
                <a:gd name="T95" fmla="*/ 71 h 690"/>
                <a:gd name="T96" fmla="*/ 438 w 441"/>
                <a:gd name="T97" fmla="*/ 53 h 690"/>
                <a:gd name="T98" fmla="*/ 432 w 441"/>
                <a:gd name="T99" fmla="*/ 31 h 690"/>
                <a:gd name="T100" fmla="*/ 420 w 441"/>
                <a:gd name="T101" fmla="*/ 15 h 690"/>
                <a:gd name="T102" fmla="*/ 395 w 441"/>
                <a:gd name="T103" fmla="*/ 0 h 690"/>
                <a:gd name="T104" fmla="*/ 395 w 441"/>
                <a:gd name="T105" fmla="*/ 3 h 690"/>
                <a:gd name="T106" fmla="*/ 395 w 441"/>
                <a:gd name="T107" fmla="*/ 3 h 690"/>
                <a:gd name="T108" fmla="*/ 395 w 441"/>
                <a:gd name="T109" fmla="*/ 6 h 690"/>
                <a:gd name="T110" fmla="*/ 395 w 441"/>
                <a:gd name="T111" fmla="*/ 6 h 690"/>
                <a:gd name="T112" fmla="*/ 395 w 441"/>
                <a:gd name="T113" fmla="*/ 9 h 690"/>
                <a:gd name="T114" fmla="*/ 395 w 441"/>
                <a:gd name="T115" fmla="*/ 9 h 690"/>
                <a:gd name="T116" fmla="*/ 395 w 441"/>
                <a:gd name="T117" fmla="*/ 12 h 690"/>
                <a:gd name="T118" fmla="*/ 395 w 441"/>
                <a:gd name="T119" fmla="*/ 12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1"/>
                <a:gd name="T181" fmla="*/ 0 h 690"/>
                <a:gd name="T182" fmla="*/ 441 w 441"/>
                <a:gd name="T183" fmla="*/ 690 h 6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1" h="690">
                  <a:moveTo>
                    <a:pt x="395" y="12"/>
                  </a:moveTo>
                  <a:lnTo>
                    <a:pt x="395" y="15"/>
                  </a:lnTo>
                  <a:lnTo>
                    <a:pt x="398" y="15"/>
                  </a:lnTo>
                  <a:lnTo>
                    <a:pt x="398" y="18"/>
                  </a:lnTo>
                  <a:lnTo>
                    <a:pt x="398" y="25"/>
                  </a:lnTo>
                  <a:lnTo>
                    <a:pt x="398" y="28"/>
                  </a:lnTo>
                  <a:lnTo>
                    <a:pt x="398" y="31"/>
                  </a:lnTo>
                  <a:lnTo>
                    <a:pt x="395" y="50"/>
                  </a:lnTo>
                  <a:lnTo>
                    <a:pt x="385" y="68"/>
                  </a:lnTo>
                  <a:lnTo>
                    <a:pt x="373" y="84"/>
                  </a:lnTo>
                  <a:lnTo>
                    <a:pt x="357" y="96"/>
                  </a:lnTo>
                  <a:lnTo>
                    <a:pt x="336" y="112"/>
                  </a:lnTo>
                  <a:lnTo>
                    <a:pt x="311" y="124"/>
                  </a:lnTo>
                  <a:lnTo>
                    <a:pt x="283" y="140"/>
                  </a:lnTo>
                  <a:lnTo>
                    <a:pt x="252" y="152"/>
                  </a:lnTo>
                  <a:lnTo>
                    <a:pt x="239" y="158"/>
                  </a:lnTo>
                  <a:lnTo>
                    <a:pt x="242" y="202"/>
                  </a:lnTo>
                  <a:lnTo>
                    <a:pt x="161" y="202"/>
                  </a:lnTo>
                  <a:lnTo>
                    <a:pt x="105" y="252"/>
                  </a:lnTo>
                  <a:lnTo>
                    <a:pt x="62" y="308"/>
                  </a:lnTo>
                  <a:lnTo>
                    <a:pt x="34" y="370"/>
                  </a:lnTo>
                  <a:lnTo>
                    <a:pt x="15" y="435"/>
                  </a:lnTo>
                  <a:lnTo>
                    <a:pt x="3" y="497"/>
                  </a:lnTo>
                  <a:lnTo>
                    <a:pt x="0" y="553"/>
                  </a:lnTo>
                  <a:lnTo>
                    <a:pt x="0" y="606"/>
                  </a:lnTo>
                  <a:lnTo>
                    <a:pt x="3" y="650"/>
                  </a:lnTo>
                  <a:lnTo>
                    <a:pt x="3" y="690"/>
                  </a:lnTo>
                  <a:lnTo>
                    <a:pt x="46" y="690"/>
                  </a:lnTo>
                  <a:lnTo>
                    <a:pt x="43" y="644"/>
                  </a:lnTo>
                  <a:lnTo>
                    <a:pt x="43" y="588"/>
                  </a:lnTo>
                  <a:lnTo>
                    <a:pt x="49" y="525"/>
                  </a:lnTo>
                  <a:lnTo>
                    <a:pt x="62" y="460"/>
                  </a:lnTo>
                  <a:lnTo>
                    <a:pt x="84" y="395"/>
                  </a:lnTo>
                  <a:lnTo>
                    <a:pt x="118" y="330"/>
                  </a:lnTo>
                  <a:lnTo>
                    <a:pt x="171" y="270"/>
                  </a:lnTo>
                  <a:lnTo>
                    <a:pt x="239" y="221"/>
                  </a:lnTo>
                  <a:lnTo>
                    <a:pt x="295" y="196"/>
                  </a:lnTo>
                  <a:lnTo>
                    <a:pt x="326" y="183"/>
                  </a:lnTo>
                  <a:lnTo>
                    <a:pt x="354" y="168"/>
                  </a:lnTo>
                  <a:lnTo>
                    <a:pt x="379" y="155"/>
                  </a:lnTo>
                  <a:lnTo>
                    <a:pt x="401" y="140"/>
                  </a:lnTo>
                  <a:lnTo>
                    <a:pt x="416" y="124"/>
                  </a:lnTo>
                  <a:lnTo>
                    <a:pt x="429" y="109"/>
                  </a:lnTo>
                  <a:lnTo>
                    <a:pt x="438" y="90"/>
                  </a:lnTo>
                  <a:lnTo>
                    <a:pt x="441" y="71"/>
                  </a:lnTo>
                  <a:lnTo>
                    <a:pt x="438" y="53"/>
                  </a:lnTo>
                  <a:lnTo>
                    <a:pt x="432" y="31"/>
                  </a:lnTo>
                  <a:lnTo>
                    <a:pt x="420" y="15"/>
                  </a:lnTo>
                  <a:lnTo>
                    <a:pt x="395" y="0"/>
                  </a:lnTo>
                  <a:lnTo>
                    <a:pt x="395" y="3"/>
                  </a:lnTo>
                  <a:lnTo>
                    <a:pt x="395" y="6"/>
                  </a:lnTo>
                  <a:lnTo>
                    <a:pt x="395" y="9"/>
                  </a:lnTo>
                  <a:lnTo>
                    <a:pt x="39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1" name="Freeform 41"/>
            <p:cNvSpPr>
              <a:spLocks/>
            </p:cNvSpPr>
            <p:nvPr/>
          </p:nvSpPr>
          <p:spPr bwMode="auto">
            <a:xfrm>
              <a:off x="3164" y="169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3 h 6"/>
                <a:gd name="T4" fmla="*/ 0 w 1"/>
                <a:gd name="T5" fmla="*/ 3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6 h 6"/>
                <a:gd name="T12" fmla="*/ 0 w 1"/>
                <a:gd name="T13" fmla="*/ 3 h 6"/>
                <a:gd name="T14" fmla="*/ 0 w 1"/>
                <a:gd name="T15" fmla="*/ 3 h 6"/>
                <a:gd name="T16" fmla="*/ 0 w 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6"/>
                <a:gd name="T29" fmla="*/ 1 w 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2" name="Freeform 42"/>
            <p:cNvSpPr>
              <a:spLocks/>
            </p:cNvSpPr>
            <p:nvPr/>
          </p:nvSpPr>
          <p:spPr bwMode="auto">
            <a:xfrm>
              <a:off x="2769" y="1895"/>
              <a:ext cx="161" cy="488"/>
            </a:xfrm>
            <a:custGeom>
              <a:avLst/>
              <a:gdLst>
                <a:gd name="T0" fmla="*/ 161 w 161"/>
                <a:gd name="T1" fmla="*/ 0 h 488"/>
                <a:gd name="T2" fmla="*/ 158 w 161"/>
                <a:gd name="T3" fmla="*/ 0 h 488"/>
                <a:gd name="T4" fmla="*/ 102 w 161"/>
                <a:gd name="T5" fmla="*/ 50 h 488"/>
                <a:gd name="T6" fmla="*/ 59 w 161"/>
                <a:gd name="T7" fmla="*/ 109 h 488"/>
                <a:gd name="T8" fmla="*/ 31 w 161"/>
                <a:gd name="T9" fmla="*/ 168 h 488"/>
                <a:gd name="T10" fmla="*/ 12 w 161"/>
                <a:gd name="T11" fmla="*/ 230 h 488"/>
                <a:gd name="T12" fmla="*/ 3 w 161"/>
                <a:gd name="T13" fmla="*/ 292 h 488"/>
                <a:gd name="T14" fmla="*/ 0 w 161"/>
                <a:gd name="T15" fmla="*/ 351 h 488"/>
                <a:gd name="T16" fmla="*/ 0 w 161"/>
                <a:gd name="T17" fmla="*/ 401 h 488"/>
                <a:gd name="T18" fmla="*/ 3 w 161"/>
                <a:gd name="T19" fmla="*/ 445 h 488"/>
                <a:gd name="T20" fmla="*/ 3 w 161"/>
                <a:gd name="T21" fmla="*/ 488 h 488"/>
                <a:gd name="T22" fmla="*/ 3 w 161"/>
                <a:gd name="T23" fmla="*/ 488 h 488"/>
                <a:gd name="T24" fmla="*/ 3 w 161"/>
                <a:gd name="T25" fmla="*/ 448 h 488"/>
                <a:gd name="T26" fmla="*/ 0 w 161"/>
                <a:gd name="T27" fmla="*/ 404 h 488"/>
                <a:gd name="T28" fmla="*/ 0 w 161"/>
                <a:gd name="T29" fmla="*/ 351 h 488"/>
                <a:gd name="T30" fmla="*/ 3 w 161"/>
                <a:gd name="T31" fmla="*/ 295 h 488"/>
                <a:gd name="T32" fmla="*/ 15 w 161"/>
                <a:gd name="T33" fmla="*/ 233 h 488"/>
                <a:gd name="T34" fmla="*/ 34 w 161"/>
                <a:gd name="T35" fmla="*/ 168 h 488"/>
                <a:gd name="T36" fmla="*/ 62 w 161"/>
                <a:gd name="T37" fmla="*/ 106 h 488"/>
                <a:gd name="T38" fmla="*/ 105 w 161"/>
                <a:gd name="T39" fmla="*/ 50 h 488"/>
                <a:gd name="T40" fmla="*/ 161 w 161"/>
                <a:gd name="T41" fmla="*/ 0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488"/>
                <a:gd name="T65" fmla="*/ 161 w 161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488">
                  <a:moveTo>
                    <a:pt x="161" y="0"/>
                  </a:moveTo>
                  <a:lnTo>
                    <a:pt x="158" y="0"/>
                  </a:lnTo>
                  <a:lnTo>
                    <a:pt x="102" y="50"/>
                  </a:lnTo>
                  <a:lnTo>
                    <a:pt x="59" y="109"/>
                  </a:lnTo>
                  <a:lnTo>
                    <a:pt x="31" y="168"/>
                  </a:lnTo>
                  <a:lnTo>
                    <a:pt x="12" y="230"/>
                  </a:lnTo>
                  <a:lnTo>
                    <a:pt x="3" y="292"/>
                  </a:lnTo>
                  <a:lnTo>
                    <a:pt x="0" y="351"/>
                  </a:lnTo>
                  <a:lnTo>
                    <a:pt x="0" y="401"/>
                  </a:lnTo>
                  <a:lnTo>
                    <a:pt x="3" y="445"/>
                  </a:lnTo>
                  <a:lnTo>
                    <a:pt x="3" y="488"/>
                  </a:lnTo>
                  <a:lnTo>
                    <a:pt x="3" y="448"/>
                  </a:lnTo>
                  <a:lnTo>
                    <a:pt x="0" y="404"/>
                  </a:lnTo>
                  <a:lnTo>
                    <a:pt x="0" y="351"/>
                  </a:lnTo>
                  <a:lnTo>
                    <a:pt x="3" y="295"/>
                  </a:lnTo>
                  <a:lnTo>
                    <a:pt x="15" y="233"/>
                  </a:lnTo>
                  <a:lnTo>
                    <a:pt x="34" y="168"/>
                  </a:lnTo>
                  <a:lnTo>
                    <a:pt x="62" y="106"/>
                  </a:lnTo>
                  <a:lnTo>
                    <a:pt x="105" y="5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3" name="Freeform 43"/>
            <p:cNvSpPr>
              <a:spLocks/>
            </p:cNvSpPr>
            <p:nvPr/>
          </p:nvSpPr>
          <p:spPr bwMode="auto">
            <a:xfrm>
              <a:off x="3008" y="1708"/>
              <a:ext cx="159" cy="143"/>
            </a:xfrm>
            <a:custGeom>
              <a:avLst/>
              <a:gdLst>
                <a:gd name="T0" fmla="*/ 13 w 159"/>
                <a:gd name="T1" fmla="*/ 137 h 143"/>
                <a:gd name="T2" fmla="*/ 44 w 159"/>
                <a:gd name="T3" fmla="*/ 125 h 143"/>
                <a:gd name="T4" fmla="*/ 72 w 159"/>
                <a:gd name="T5" fmla="*/ 109 h 143"/>
                <a:gd name="T6" fmla="*/ 97 w 159"/>
                <a:gd name="T7" fmla="*/ 97 h 143"/>
                <a:gd name="T8" fmla="*/ 118 w 159"/>
                <a:gd name="T9" fmla="*/ 81 h 143"/>
                <a:gd name="T10" fmla="*/ 134 w 159"/>
                <a:gd name="T11" fmla="*/ 69 h 143"/>
                <a:gd name="T12" fmla="*/ 146 w 159"/>
                <a:gd name="T13" fmla="*/ 53 h 143"/>
                <a:gd name="T14" fmla="*/ 156 w 159"/>
                <a:gd name="T15" fmla="*/ 35 h 143"/>
                <a:gd name="T16" fmla="*/ 159 w 159"/>
                <a:gd name="T17" fmla="*/ 16 h 143"/>
                <a:gd name="T18" fmla="*/ 159 w 159"/>
                <a:gd name="T19" fmla="*/ 13 h 143"/>
                <a:gd name="T20" fmla="*/ 159 w 159"/>
                <a:gd name="T21" fmla="*/ 10 h 143"/>
                <a:gd name="T22" fmla="*/ 159 w 159"/>
                <a:gd name="T23" fmla="*/ 3 h 143"/>
                <a:gd name="T24" fmla="*/ 159 w 159"/>
                <a:gd name="T25" fmla="*/ 0 h 143"/>
                <a:gd name="T26" fmla="*/ 159 w 159"/>
                <a:gd name="T27" fmla="*/ 3 h 143"/>
                <a:gd name="T28" fmla="*/ 159 w 159"/>
                <a:gd name="T29" fmla="*/ 7 h 143"/>
                <a:gd name="T30" fmla="*/ 159 w 159"/>
                <a:gd name="T31" fmla="*/ 10 h 143"/>
                <a:gd name="T32" fmla="*/ 159 w 159"/>
                <a:gd name="T33" fmla="*/ 13 h 143"/>
                <a:gd name="T34" fmla="*/ 156 w 159"/>
                <a:gd name="T35" fmla="*/ 31 h 143"/>
                <a:gd name="T36" fmla="*/ 146 w 159"/>
                <a:gd name="T37" fmla="*/ 50 h 143"/>
                <a:gd name="T38" fmla="*/ 134 w 159"/>
                <a:gd name="T39" fmla="*/ 66 h 143"/>
                <a:gd name="T40" fmla="*/ 118 w 159"/>
                <a:gd name="T41" fmla="*/ 81 h 143"/>
                <a:gd name="T42" fmla="*/ 97 w 159"/>
                <a:gd name="T43" fmla="*/ 97 h 143"/>
                <a:gd name="T44" fmla="*/ 72 w 159"/>
                <a:gd name="T45" fmla="*/ 109 h 143"/>
                <a:gd name="T46" fmla="*/ 44 w 159"/>
                <a:gd name="T47" fmla="*/ 125 h 143"/>
                <a:gd name="T48" fmla="*/ 13 w 159"/>
                <a:gd name="T49" fmla="*/ 137 h 143"/>
                <a:gd name="T50" fmla="*/ 0 w 159"/>
                <a:gd name="T51" fmla="*/ 143 h 143"/>
                <a:gd name="T52" fmla="*/ 0 w 159"/>
                <a:gd name="T53" fmla="*/ 143 h 143"/>
                <a:gd name="T54" fmla="*/ 13 w 159"/>
                <a:gd name="T55" fmla="*/ 137 h 1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9"/>
                <a:gd name="T85" fmla="*/ 0 h 143"/>
                <a:gd name="T86" fmla="*/ 159 w 159"/>
                <a:gd name="T87" fmla="*/ 143 h 1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9" h="143">
                  <a:moveTo>
                    <a:pt x="13" y="137"/>
                  </a:moveTo>
                  <a:lnTo>
                    <a:pt x="44" y="125"/>
                  </a:lnTo>
                  <a:lnTo>
                    <a:pt x="72" y="109"/>
                  </a:lnTo>
                  <a:lnTo>
                    <a:pt x="97" y="97"/>
                  </a:lnTo>
                  <a:lnTo>
                    <a:pt x="118" y="81"/>
                  </a:lnTo>
                  <a:lnTo>
                    <a:pt x="134" y="69"/>
                  </a:lnTo>
                  <a:lnTo>
                    <a:pt x="146" y="53"/>
                  </a:lnTo>
                  <a:lnTo>
                    <a:pt x="156" y="35"/>
                  </a:lnTo>
                  <a:lnTo>
                    <a:pt x="159" y="16"/>
                  </a:lnTo>
                  <a:lnTo>
                    <a:pt x="159" y="13"/>
                  </a:lnTo>
                  <a:lnTo>
                    <a:pt x="159" y="10"/>
                  </a:lnTo>
                  <a:lnTo>
                    <a:pt x="159" y="3"/>
                  </a:lnTo>
                  <a:lnTo>
                    <a:pt x="159" y="0"/>
                  </a:lnTo>
                  <a:lnTo>
                    <a:pt x="159" y="3"/>
                  </a:lnTo>
                  <a:lnTo>
                    <a:pt x="159" y="7"/>
                  </a:lnTo>
                  <a:lnTo>
                    <a:pt x="159" y="10"/>
                  </a:lnTo>
                  <a:lnTo>
                    <a:pt x="159" y="13"/>
                  </a:lnTo>
                  <a:lnTo>
                    <a:pt x="156" y="31"/>
                  </a:lnTo>
                  <a:lnTo>
                    <a:pt x="146" y="50"/>
                  </a:lnTo>
                  <a:lnTo>
                    <a:pt x="134" y="66"/>
                  </a:lnTo>
                  <a:lnTo>
                    <a:pt x="118" y="81"/>
                  </a:lnTo>
                  <a:lnTo>
                    <a:pt x="97" y="97"/>
                  </a:lnTo>
                  <a:lnTo>
                    <a:pt x="72" y="109"/>
                  </a:lnTo>
                  <a:lnTo>
                    <a:pt x="44" y="125"/>
                  </a:lnTo>
                  <a:lnTo>
                    <a:pt x="13" y="137"/>
                  </a:lnTo>
                  <a:lnTo>
                    <a:pt x="0" y="143"/>
                  </a:lnTo>
                  <a:lnTo>
                    <a:pt x="13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4" name="Freeform 44"/>
            <p:cNvSpPr>
              <a:spLocks/>
            </p:cNvSpPr>
            <p:nvPr/>
          </p:nvSpPr>
          <p:spPr bwMode="auto">
            <a:xfrm>
              <a:off x="2930" y="1851"/>
              <a:ext cx="81" cy="44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44 h 44"/>
                <a:gd name="T4" fmla="*/ 78 w 81"/>
                <a:gd name="T5" fmla="*/ 0 h 44"/>
                <a:gd name="T6" fmla="*/ 35 w 81"/>
                <a:gd name="T7" fmla="*/ 22 h 44"/>
                <a:gd name="T8" fmla="*/ 25 w 81"/>
                <a:gd name="T9" fmla="*/ 28 h 44"/>
                <a:gd name="T10" fmla="*/ 19 w 81"/>
                <a:gd name="T11" fmla="*/ 32 h 44"/>
                <a:gd name="T12" fmla="*/ 10 w 81"/>
                <a:gd name="T13" fmla="*/ 38 h 44"/>
                <a:gd name="T14" fmla="*/ 0 w 81"/>
                <a:gd name="T15" fmla="*/ 4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44"/>
                <a:gd name="T26" fmla="*/ 81 w 8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44">
                  <a:moveTo>
                    <a:pt x="0" y="44"/>
                  </a:moveTo>
                  <a:lnTo>
                    <a:pt x="81" y="44"/>
                  </a:lnTo>
                  <a:lnTo>
                    <a:pt x="78" y="0"/>
                  </a:lnTo>
                  <a:lnTo>
                    <a:pt x="35" y="22"/>
                  </a:lnTo>
                  <a:lnTo>
                    <a:pt x="25" y="28"/>
                  </a:lnTo>
                  <a:lnTo>
                    <a:pt x="19" y="32"/>
                  </a:lnTo>
                  <a:lnTo>
                    <a:pt x="10" y="3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5" name="Freeform 45"/>
            <p:cNvSpPr>
              <a:spLocks/>
            </p:cNvSpPr>
            <p:nvPr/>
          </p:nvSpPr>
          <p:spPr bwMode="auto">
            <a:xfrm>
              <a:off x="2927" y="1851"/>
              <a:ext cx="81" cy="44"/>
            </a:xfrm>
            <a:custGeom>
              <a:avLst/>
              <a:gdLst>
                <a:gd name="T0" fmla="*/ 38 w 81"/>
                <a:gd name="T1" fmla="*/ 22 h 44"/>
                <a:gd name="T2" fmla="*/ 81 w 81"/>
                <a:gd name="T3" fmla="*/ 0 h 44"/>
                <a:gd name="T4" fmla="*/ 81 w 81"/>
                <a:gd name="T5" fmla="*/ 0 h 44"/>
                <a:gd name="T6" fmla="*/ 38 w 81"/>
                <a:gd name="T7" fmla="*/ 19 h 44"/>
                <a:gd name="T8" fmla="*/ 28 w 81"/>
                <a:gd name="T9" fmla="*/ 25 h 44"/>
                <a:gd name="T10" fmla="*/ 19 w 81"/>
                <a:gd name="T11" fmla="*/ 32 h 44"/>
                <a:gd name="T12" fmla="*/ 10 w 81"/>
                <a:gd name="T13" fmla="*/ 38 h 44"/>
                <a:gd name="T14" fmla="*/ 0 w 81"/>
                <a:gd name="T15" fmla="*/ 44 h 44"/>
                <a:gd name="T16" fmla="*/ 3 w 81"/>
                <a:gd name="T17" fmla="*/ 44 h 44"/>
                <a:gd name="T18" fmla="*/ 13 w 81"/>
                <a:gd name="T19" fmla="*/ 38 h 44"/>
                <a:gd name="T20" fmla="*/ 22 w 81"/>
                <a:gd name="T21" fmla="*/ 32 h 44"/>
                <a:gd name="T22" fmla="*/ 28 w 81"/>
                <a:gd name="T23" fmla="*/ 28 h 44"/>
                <a:gd name="T24" fmla="*/ 38 w 81"/>
                <a:gd name="T25" fmla="*/ 22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44"/>
                <a:gd name="T41" fmla="*/ 81 w 81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44">
                  <a:moveTo>
                    <a:pt x="38" y="22"/>
                  </a:moveTo>
                  <a:lnTo>
                    <a:pt x="81" y="0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9" y="32"/>
                  </a:lnTo>
                  <a:lnTo>
                    <a:pt x="10" y="38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13" y="38"/>
                  </a:lnTo>
                  <a:lnTo>
                    <a:pt x="22" y="32"/>
                  </a:lnTo>
                  <a:lnTo>
                    <a:pt x="28" y="28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6" name="Freeform 46"/>
            <p:cNvSpPr>
              <a:spLocks/>
            </p:cNvSpPr>
            <p:nvPr/>
          </p:nvSpPr>
          <p:spPr bwMode="auto">
            <a:xfrm>
              <a:off x="2955" y="2586"/>
              <a:ext cx="265" cy="308"/>
            </a:xfrm>
            <a:custGeom>
              <a:avLst/>
              <a:gdLst>
                <a:gd name="T0" fmla="*/ 265 w 265"/>
                <a:gd name="T1" fmla="*/ 161 h 308"/>
                <a:gd name="T2" fmla="*/ 262 w 265"/>
                <a:gd name="T3" fmla="*/ 130 h 308"/>
                <a:gd name="T4" fmla="*/ 252 w 265"/>
                <a:gd name="T5" fmla="*/ 99 h 308"/>
                <a:gd name="T6" fmla="*/ 237 w 265"/>
                <a:gd name="T7" fmla="*/ 71 h 308"/>
                <a:gd name="T8" fmla="*/ 218 w 265"/>
                <a:gd name="T9" fmla="*/ 46 h 308"/>
                <a:gd name="T10" fmla="*/ 193 w 265"/>
                <a:gd name="T11" fmla="*/ 28 h 308"/>
                <a:gd name="T12" fmla="*/ 165 w 265"/>
                <a:gd name="T13" fmla="*/ 12 h 308"/>
                <a:gd name="T14" fmla="*/ 137 w 265"/>
                <a:gd name="T15" fmla="*/ 3 h 308"/>
                <a:gd name="T16" fmla="*/ 103 w 265"/>
                <a:gd name="T17" fmla="*/ 0 h 308"/>
                <a:gd name="T18" fmla="*/ 91 w 265"/>
                <a:gd name="T19" fmla="*/ 0 h 308"/>
                <a:gd name="T20" fmla="*/ 75 w 265"/>
                <a:gd name="T21" fmla="*/ 3 h 308"/>
                <a:gd name="T22" fmla="*/ 63 w 265"/>
                <a:gd name="T23" fmla="*/ 6 h 308"/>
                <a:gd name="T24" fmla="*/ 47 w 265"/>
                <a:gd name="T25" fmla="*/ 9 h 308"/>
                <a:gd name="T26" fmla="*/ 35 w 265"/>
                <a:gd name="T27" fmla="*/ 15 h 308"/>
                <a:gd name="T28" fmla="*/ 22 w 265"/>
                <a:gd name="T29" fmla="*/ 21 h 308"/>
                <a:gd name="T30" fmla="*/ 13 w 265"/>
                <a:gd name="T31" fmla="*/ 28 h 308"/>
                <a:gd name="T32" fmla="*/ 0 w 265"/>
                <a:gd name="T33" fmla="*/ 37 h 308"/>
                <a:gd name="T34" fmla="*/ 16 w 265"/>
                <a:gd name="T35" fmla="*/ 34 h 308"/>
                <a:gd name="T36" fmla="*/ 28 w 265"/>
                <a:gd name="T37" fmla="*/ 31 h 308"/>
                <a:gd name="T38" fmla="*/ 44 w 265"/>
                <a:gd name="T39" fmla="*/ 28 h 308"/>
                <a:gd name="T40" fmla="*/ 56 w 265"/>
                <a:gd name="T41" fmla="*/ 28 h 308"/>
                <a:gd name="T42" fmla="*/ 91 w 265"/>
                <a:gd name="T43" fmla="*/ 31 h 308"/>
                <a:gd name="T44" fmla="*/ 122 w 265"/>
                <a:gd name="T45" fmla="*/ 40 h 308"/>
                <a:gd name="T46" fmla="*/ 150 w 265"/>
                <a:gd name="T47" fmla="*/ 56 h 308"/>
                <a:gd name="T48" fmla="*/ 175 w 265"/>
                <a:gd name="T49" fmla="*/ 77 h 308"/>
                <a:gd name="T50" fmla="*/ 193 w 265"/>
                <a:gd name="T51" fmla="*/ 99 h 308"/>
                <a:gd name="T52" fmla="*/ 209 w 265"/>
                <a:gd name="T53" fmla="*/ 127 h 308"/>
                <a:gd name="T54" fmla="*/ 218 w 265"/>
                <a:gd name="T55" fmla="*/ 158 h 308"/>
                <a:gd name="T56" fmla="*/ 221 w 265"/>
                <a:gd name="T57" fmla="*/ 192 h 308"/>
                <a:gd name="T58" fmla="*/ 218 w 265"/>
                <a:gd name="T59" fmla="*/ 224 h 308"/>
                <a:gd name="T60" fmla="*/ 209 w 265"/>
                <a:gd name="T61" fmla="*/ 255 h 308"/>
                <a:gd name="T62" fmla="*/ 196 w 265"/>
                <a:gd name="T63" fmla="*/ 283 h 308"/>
                <a:gd name="T64" fmla="*/ 175 w 265"/>
                <a:gd name="T65" fmla="*/ 308 h 308"/>
                <a:gd name="T66" fmla="*/ 212 w 265"/>
                <a:gd name="T67" fmla="*/ 283 h 308"/>
                <a:gd name="T68" fmla="*/ 240 w 265"/>
                <a:gd name="T69" fmla="*/ 248 h 308"/>
                <a:gd name="T70" fmla="*/ 258 w 265"/>
                <a:gd name="T71" fmla="*/ 208 h 308"/>
                <a:gd name="T72" fmla="*/ 265 w 265"/>
                <a:gd name="T73" fmla="*/ 161 h 3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308"/>
                <a:gd name="T113" fmla="*/ 265 w 265"/>
                <a:gd name="T114" fmla="*/ 308 h 3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308">
                  <a:moveTo>
                    <a:pt x="265" y="161"/>
                  </a:moveTo>
                  <a:lnTo>
                    <a:pt x="262" y="130"/>
                  </a:lnTo>
                  <a:lnTo>
                    <a:pt x="252" y="99"/>
                  </a:lnTo>
                  <a:lnTo>
                    <a:pt x="237" y="71"/>
                  </a:lnTo>
                  <a:lnTo>
                    <a:pt x="218" y="46"/>
                  </a:lnTo>
                  <a:lnTo>
                    <a:pt x="193" y="28"/>
                  </a:lnTo>
                  <a:lnTo>
                    <a:pt x="165" y="12"/>
                  </a:lnTo>
                  <a:lnTo>
                    <a:pt x="137" y="3"/>
                  </a:lnTo>
                  <a:lnTo>
                    <a:pt x="103" y="0"/>
                  </a:lnTo>
                  <a:lnTo>
                    <a:pt x="91" y="0"/>
                  </a:lnTo>
                  <a:lnTo>
                    <a:pt x="75" y="3"/>
                  </a:lnTo>
                  <a:lnTo>
                    <a:pt x="63" y="6"/>
                  </a:lnTo>
                  <a:lnTo>
                    <a:pt x="47" y="9"/>
                  </a:lnTo>
                  <a:lnTo>
                    <a:pt x="35" y="15"/>
                  </a:lnTo>
                  <a:lnTo>
                    <a:pt x="22" y="21"/>
                  </a:lnTo>
                  <a:lnTo>
                    <a:pt x="13" y="28"/>
                  </a:lnTo>
                  <a:lnTo>
                    <a:pt x="0" y="37"/>
                  </a:lnTo>
                  <a:lnTo>
                    <a:pt x="16" y="34"/>
                  </a:lnTo>
                  <a:lnTo>
                    <a:pt x="28" y="31"/>
                  </a:lnTo>
                  <a:lnTo>
                    <a:pt x="44" y="28"/>
                  </a:lnTo>
                  <a:lnTo>
                    <a:pt x="56" y="28"/>
                  </a:lnTo>
                  <a:lnTo>
                    <a:pt x="91" y="31"/>
                  </a:lnTo>
                  <a:lnTo>
                    <a:pt x="122" y="40"/>
                  </a:lnTo>
                  <a:lnTo>
                    <a:pt x="150" y="56"/>
                  </a:lnTo>
                  <a:lnTo>
                    <a:pt x="175" y="77"/>
                  </a:lnTo>
                  <a:lnTo>
                    <a:pt x="193" y="99"/>
                  </a:lnTo>
                  <a:lnTo>
                    <a:pt x="209" y="127"/>
                  </a:lnTo>
                  <a:lnTo>
                    <a:pt x="218" y="158"/>
                  </a:lnTo>
                  <a:lnTo>
                    <a:pt x="221" y="192"/>
                  </a:lnTo>
                  <a:lnTo>
                    <a:pt x="218" y="224"/>
                  </a:lnTo>
                  <a:lnTo>
                    <a:pt x="209" y="255"/>
                  </a:lnTo>
                  <a:lnTo>
                    <a:pt x="196" y="283"/>
                  </a:lnTo>
                  <a:lnTo>
                    <a:pt x="175" y="308"/>
                  </a:lnTo>
                  <a:lnTo>
                    <a:pt x="212" y="283"/>
                  </a:lnTo>
                  <a:lnTo>
                    <a:pt x="240" y="248"/>
                  </a:lnTo>
                  <a:lnTo>
                    <a:pt x="258" y="208"/>
                  </a:lnTo>
                  <a:lnTo>
                    <a:pt x="265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9947" name="Freeform 47"/>
            <p:cNvSpPr>
              <a:spLocks/>
            </p:cNvSpPr>
            <p:nvPr/>
          </p:nvSpPr>
          <p:spPr bwMode="auto">
            <a:xfrm>
              <a:off x="2529" y="1298"/>
              <a:ext cx="327" cy="410"/>
            </a:xfrm>
            <a:custGeom>
              <a:avLst/>
              <a:gdLst>
                <a:gd name="T0" fmla="*/ 0 w 327"/>
                <a:gd name="T1" fmla="*/ 410 h 410"/>
                <a:gd name="T2" fmla="*/ 3 w 327"/>
                <a:gd name="T3" fmla="*/ 398 h 410"/>
                <a:gd name="T4" fmla="*/ 9 w 327"/>
                <a:gd name="T5" fmla="*/ 361 h 410"/>
                <a:gd name="T6" fmla="*/ 25 w 327"/>
                <a:gd name="T7" fmla="*/ 308 h 410"/>
                <a:gd name="T8" fmla="*/ 53 w 327"/>
                <a:gd name="T9" fmla="*/ 245 h 410"/>
                <a:gd name="T10" fmla="*/ 93 w 327"/>
                <a:gd name="T11" fmla="*/ 177 h 410"/>
                <a:gd name="T12" fmla="*/ 153 w 327"/>
                <a:gd name="T13" fmla="*/ 109 h 410"/>
                <a:gd name="T14" fmla="*/ 230 w 327"/>
                <a:gd name="T15" fmla="*/ 49 h 410"/>
                <a:gd name="T16" fmla="*/ 327 w 327"/>
                <a:gd name="T17" fmla="*/ 0 h 410"/>
                <a:gd name="T18" fmla="*/ 317 w 327"/>
                <a:gd name="T19" fmla="*/ 6 h 410"/>
                <a:gd name="T20" fmla="*/ 293 w 327"/>
                <a:gd name="T21" fmla="*/ 25 h 410"/>
                <a:gd name="T22" fmla="*/ 258 w 327"/>
                <a:gd name="T23" fmla="*/ 56 h 410"/>
                <a:gd name="T24" fmla="*/ 218 w 327"/>
                <a:gd name="T25" fmla="*/ 99 h 410"/>
                <a:gd name="T26" fmla="*/ 177 w 327"/>
                <a:gd name="T27" fmla="*/ 155 h 410"/>
                <a:gd name="T28" fmla="*/ 143 w 327"/>
                <a:gd name="T29" fmla="*/ 227 h 410"/>
                <a:gd name="T30" fmla="*/ 118 w 327"/>
                <a:gd name="T31" fmla="*/ 311 h 410"/>
                <a:gd name="T32" fmla="*/ 109 w 327"/>
                <a:gd name="T33" fmla="*/ 407 h 410"/>
                <a:gd name="T34" fmla="*/ 0 w 327"/>
                <a:gd name="T35" fmla="*/ 410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7"/>
                <a:gd name="T55" fmla="*/ 0 h 410"/>
                <a:gd name="T56" fmla="*/ 327 w 327"/>
                <a:gd name="T57" fmla="*/ 410 h 4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7" h="410">
                  <a:moveTo>
                    <a:pt x="0" y="410"/>
                  </a:moveTo>
                  <a:lnTo>
                    <a:pt x="3" y="398"/>
                  </a:lnTo>
                  <a:lnTo>
                    <a:pt x="9" y="361"/>
                  </a:lnTo>
                  <a:lnTo>
                    <a:pt x="25" y="308"/>
                  </a:lnTo>
                  <a:lnTo>
                    <a:pt x="53" y="245"/>
                  </a:lnTo>
                  <a:lnTo>
                    <a:pt x="93" y="177"/>
                  </a:lnTo>
                  <a:lnTo>
                    <a:pt x="153" y="109"/>
                  </a:lnTo>
                  <a:lnTo>
                    <a:pt x="230" y="49"/>
                  </a:lnTo>
                  <a:lnTo>
                    <a:pt x="327" y="0"/>
                  </a:lnTo>
                  <a:lnTo>
                    <a:pt x="317" y="6"/>
                  </a:lnTo>
                  <a:lnTo>
                    <a:pt x="293" y="25"/>
                  </a:lnTo>
                  <a:lnTo>
                    <a:pt x="258" y="56"/>
                  </a:lnTo>
                  <a:lnTo>
                    <a:pt x="218" y="99"/>
                  </a:lnTo>
                  <a:lnTo>
                    <a:pt x="177" y="155"/>
                  </a:lnTo>
                  <a:lnTo>
                    <a:pt x="143" y="227"/>
                  </a:lnTo>
                  <a:lnTo>
                    <a:pt x="118" y="311"/>
                  </a:lnTo>
                  <a:lnTo>
                    <a:pt x="109" y="407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/>
              <a:endParaRPr lang="fr-FR" altLang="fr-FR" sz="2400" dirty="0"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4" name="Text Box 28">
            <a:extLst>
              <a:ext uri="{FF2B5EF4-FFF2-40B4-BE49-F238E27FC236}">
                <a16:creationId xmlns:a16="http://schemas.microsoft.com/office/drawing/2014/main" id="{C61D30D8-896C-CED4-9BB7-0A195EA1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4941889"/>
            <a:ext cx="835292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fr-CH" alt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Merci de votre participation et bonne continuation !</a:t>
            </a:r>
          </a:p>
          <a:p>
            <a:pPr>
              <a:spcBef>
                <a:spcPct val="50000"/>
              </a:spcBef>
            </a:pPr>
            <a:endParaRPr lang="fr-CH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B05F8D28-0875-E9D8-E948-F6DBD327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31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BC5467D7-4EB8-4121-9B1D-B2F65033A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>
            <a:off x="650870" y="3961287"/>
            <a:ext cx="1725300" cy="23004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Lien avec l’entreprise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742984" cy="4525963"/>
          </a:xfrm>
        </p:spPr>
        <p:txBody>
          <a:bodyPr/>
          <a:lstStyle/>
          <a:p>
            <a:pPr algn="just"/>
            <a:endParaRPr lang="fr-CH" dirty="0"/>
          </a:p>
          <a:p>
            <a:pPr marL="457200" lvl="1" indent="0" algn="just">
              <a:buNone/>
            </a:pPr>
            <a:r>
              <a:rPr lang="fr-CH" b="1" dirty="0"/>
              <a:t>Compétence professionnelle : </a:t>
            </a:r>
          </a:p>
          <a:p>
            <a:pPr marL="457200" lvl="1" indent="0" algn="just">
              <a:buNone/>
            </a:pPr>
            <a:r>
              <a:rPr lang="fr-CH" dirty="0"/>
              <a:t>e2 : Rechercher et évaluer des informations dans le domaine commercial et économique</a:t>
            </a:r>
            <a:endParaRPr lang="de-CH" dirty="0"/>
          </a:p>
          <a:p>
            <a:pPr lvl="1" algn="just"/>
            <a:endParaRPr lang="de-CH" dirty="0"/>
          </a:p>
          <a:p>
            <a:pPr marL="457200" lvl="1" indent="0" algn="just">
              <a:buNone/>
            </a:pPr>
            <a:r>
              <a:rPr lang="fr-CH" b="1" dirty="0"/>
              <a:t>CI : Agir dans le respect du droit et des directives – </a:t>
            </a:r>
            <a:r>
              <a:rPr lang="fr-CH" b="1" i="1" dirty="0"/>
              <a:t>situation de travail 2 </a:t>
            </a:r>
            <a:r>
              <a:rPr lang="fr-CH" b="1" dirty="0"/>
              <a:t>: </a:t>
            </a:r>
          </a:p>
          <a:p>
            <a:pPr marL="457200" lvl="1" indent="0" algn="just">
              <a:buNone/>
            </a:pPr>
            <a:r>
              <a:rPr lang="fr-CH" dirty="0"/>
              <a:t>Dans leurs domaines de travail, les </a:t>
            </a:r>
            <a:r>
              <a:rPr lang="fr-CH" dirty="0" err="1"/>
              <a:t>employé·e·s</a:t>
            </a:r>
            <a:r>
              <a:rPr lang="fr-CH" dirty="0"/>
              <a:t> de commerce appliquent avec rigueur les principes administratifs ainsi que les directives et spécifications opérationnelles. Ils/elles traitent les données et les informations en toute sécurité et en respectant les directives sur la protection des données et le secret de fonction. 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4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37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1B2B5-4CD2-4ABD-9EC2-4E069CFC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E-learning – Exercice 01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5E072-F2B4-42AF-8EBF-A1F560AC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Qu’avez-vous retenu du e-learning y compris sur la protection des données, le secret de fonction et le principe de transparence ? </a:t>
            </a:r>
          </a:p>
          <a:p>
            <a:endParaRPr lang="fr-CH" dirty="0"/>
          </a:p>
          <a:p>
            <a:r>
              <a:rPr lang="fr-CH" dirty="0"/>
              <a:t>Notez sur des post-it, les éléments qui vous semblent importants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9B359A-FAF0-4A93-8B89-92C52B50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83444F7F-0373-F350-1E71-9CECC8248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>
            <a:off x="598805" y="3961286"/>
            <a:ext cx="1725300" cy="23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73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Quel sens donner à ce thème ? – Exercice 02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pPr algn="just" hangingPunct="0"/>
            <a:endParaRPr lang="fr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fr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est-ce que les principes administratifs sont importants dans notre vie de tous les jours ? Et surtout dans la vôtre ? </a:t>
            </a:r>
          </a:p>
          <a:p>
            <a:pPr marL="0" indent="0" algn="just" hangingPunct="0">
              <a:buNone/>
            </a:pPr>
            <a:endParaRPr lang="fr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est-ce utile au travail ? </a:t>
            </a:r>
          </a:p>
          <a:p>
            <a:pPr algn="just"/>
            <a:endParaRPr lang="fr-CH" dirty="0"/>
          </a:p>
          <a:p>
            <a:pPr algn="just"/>
            <a:r>
              <a:rPr lang="fr-CH" dirty="0"/>
              <a:t>Comment sont-ils utilisés dans le cadre de votre travail ? </a:t>
            </a:r>
          </a:p>
          <a:p>
            <a:pPr algn="just"/>
            <a:endParaRPr lang="fr-CH" dirty="0"/>
          </a:p>
          <a:p>
            <a:pPr algn="just"/>
            <a:r>
              <a:rPr lang="fr-CH" dirty="0">
                <a:solidFill>
                  <a:srgbClr val="92D050"/>
                </a:solidFill>
              </a:rPr>
              <a:t>-&gt; Lien avec la compétence professionnelle  : </a:t>
            </a:r>
          </a:p>
          <a:p>
            <a:pPr lvl="1" algn="just"/>
            <a:r>
              <a:rPr lang="fr-CH" dirty="0">
                <a:solidFill>
                  <a:srgbClr val="92D050"/>
                </a:solidFill>
              </a:rPr>
              <a:t>«</a:t>
            </a:r>
            <a:r>
              <a:rPr lang="fr-CH" b="1" dirty="0">
                <a:solidFill>
                  <a:srgbClr val="92D050"/>
                </a:solidFill>
              </a:rPr>
              <a:t>e2 : rechercher et évaluer des informations dans le domaine commercial et économique</a:t>
            </a:r>
            <a:r>
              <a:rPr lang="fr-CH" dirty="0">
                <a:solidFill>
                  <a:schemeClr val="accent3"/>
                </a:solidFill>
              </a:rPr>
              <a:t>»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7EB90F81-DECD-4C44-81D3-56C69A64B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800000">
            <a:off x="9398391" y="2868561"/>
            <a:ext cx="1724654" cy="2299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91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>
            <a:extLst>
              <a:ext uri="{FF2B5EF4-FFF2-40B4-BE49-F238E27FC236}">
                <a16:creationId xmlns:a16="http://schemas.microsoft.com/office/drawing/2014/main" id="{1E8D77B7-76D3-4FD9-BA61-35EB2B7A2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36" y="2205038"/>
            <a:ext cx="8062664" cy="1395412"/>
          </a:xfrm>
        </p:spPr>
        <p:txBody>
          <a:bodyPr/>
          <a:lstStyle/>
          <a:p>
            <a:pPr eaLnBrk="1" hangingPunct="1"/>
            <a:r>
              <a:rPr lang="fr-CH" altLang="fr-FR" sz="4000" dirty="0"/>
              <a:t>Les fondements de l’action publique</a:t>
            </a:r>
          </a:p>
        </p:txBody>
      </p:sp>
      <p:sp>
        <p:nvSpPr>
          <p:cNvPr id="21509" name="Espace réservé du numéro de diapositive 3">
            <a:extLst>
              <a:ext uri="{FF2B5EF4-FFF2-40B4-BE49-F238E27FC236}">
                <a16:creationId xmlns:a16="http://schemas.microsoft.com/office/drawing/2014/main" id="{3386B6FB-1C98-4D4C-BD6D-BF518A79047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F6E1C8-7DD3-441F-B446-48639113BBC1}" type="slidenum">
              <a:rPr lang="de-CH" altLang="fr-FR" sz="8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CH" altLang="fr-FR" sz="8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12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L’essentiel en bref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1600201"/>
            <a:ext cx="7574632" cy="4756150"/>
          </a:xfrm>
        </p:spPr>
        <p:txBody>
          <a:bodyPr/>
          <a:lstStyle/>
          <a:p>
            <a:pPr algn="just"/>
            <a:r>
              <a:rPr lang="fr-CH" dirty="0"/>
              <a:t>La Constitution fédérale, les lois et les tribunaux constituent les fondements de l’action publique.</a:t>
            </a:r>
          </a:p>
          <a:p>
            <a:pPr algn="just">
              <a:spcBef>
                <a:spcPts val="3000"/>
              </a:spcBef>
            </a:pPr>
            <a:r>
              <a:rPr lang="fr-CH" dirty="0"/>
              <a:t>Un État de droit est donc un État qui agit dans le cadre de ces limites.</a:t>
            </a:r>
          </a:p>
          <a:p>
            <a:pPr algn="just">
              <a:spcBef>
                <a:spcPts val="3000"/>
              </a:spcBef>
            </a:pPr>
            <a:r>
              <a:rPr lang="fr-CH" dirty="0"/>
              <a:t>L’État assume ici des responsabilités et des tâches très concrètes.</a:t>
            </a:r>
          </a:p>
          <a:p>
            <a:pPr algn="just">
              <a:spcBef>
                <a:spcPts val="3000"/>
              </a:spcBef>
            </a:pPr>
            <a:r>
              <a:rPr lang="fr-CH" dirty="0"/>
              <a:t>Les principes administratifs généraux constituent la base juridique de l’action des organes publics. </a:t>
            </a:r>
          </a:p>
          <a:p>
            <a:pPr lvl="1" algn="just"/>
            <a:endParaRPr lang="de-CH" dirty="0"/>
          </a:p>
          <a:p>
            <a:pPr algn="just"/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6542E6-08FB-4D69-7444-F4DD254A5E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1528192"/>
            <a:ext cx="2597150" cy="43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25743EB-6651-2DCB-27D7-2270AFA41A75}"/>
              </a:ext>
            </a:extLst>
          </p:cNvPr>
          <p:cNvSpPr txBox="1"/>
          <p:nvPr/>
        </p:nvSpPr>
        <p:spPr>
          <a:xfrm>
            <a:off x="8737600" y="6135212"/>
            <a:ext cx="319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/>
              <a:t>Source : </a:t>
            </a:r>
            <a:r>
              <a:rPr lang="fr-FR" sz="1400" i="1" dirty="0">
                <a:hlinkClick r:id="rId5"/>
              </a:rPr>
              <a:t>Fontaine de la Justice – BE</a:t>
            </a:r>
            <a:r>
              <a:rPr lang="fr-FR" sz="1400" i="1" dirty="0"/>
              <a:t> – 23.08.2023</a:t>
            </a:r>
            <a:endParaRPr lang="fr-CH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38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52934"/>
          </a:xfrm>
        </p:spPr>
        <p:txBody>
          <a:bodyPr/>
          <a:lstStyle/>
          <a:p>
            <a:r>
              <a:rPr lang="fr-FR" noProof="0" dirty="0"/>
              <a:t>Hiérarchie du droit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© Branche Öffentliche Verwaltung/Administration publique/Amministrazione pubblica</a:t>
            </a:r>
            <a:endParaRPr lang="de-CH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0E92485-173D-28F7-E31C-F2CC9E6B5B6E}"/>
              </a:ext>
            </a:extLst>
          </p:cNvPr>
          <p:cNvGrpSpPr/>
          <p:nvPr/>
        </p:nvGrpSpPr>
        <p:grpSpPr>
          <a:xfrm>
            <a:off x="1599272" y="1124744"/>
            <a:ext cx="8993455" cy="4803036"/>
            <a:chOff x="115049" y="1242352"/>
            <a:chExt cx="8993455" cy="4803036"/>
          </a:xfrm>
        </p:grpSpPr>
        <p:graphicFrame>
          <p:nvGraphicFramePr>
            <p:cNvPr id="8" name="Diagramme 7">
              <a:extLst>
                <a:ext uri="{FF2B5EF4-FFF2-40B4-BE49-F238E27FC236}">
                  <a16:creationId xmlns:a16="http://schemas.microsoft.com/office/drawing/2014/main" id="{18C70BE7-3001-D180-DF77-D7E37E26B9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7006589"/>
                </p:ext>
              </p:extLst>
            </p:nvPr>
          </p:nvGraphicFramePr>
          <p:xfrm>
            <a:off x="1398684" y="1556792"/>
            <a:ext cx="5040560" cy="44885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CEA921E-2423-4218-2F95-5CB0084758C2}"/>
                </a:ext>
              </a:extLst>
            </p:cNvPr>
            <p:cNvSpPr txBox="1"/>
            <p:nvPr/>
          </p:nvSpPr>
          <p:spPr>
            <a:xfrm>
              <a:off x="4723561" y="1242352"/>
              <a:ext cx="280076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CH" dirty="0"/>
                <a:t>1.</a:t>
              </a:r>
            </a:p>
            <a:p>
              <a:pPr lvl="0"/>
              <a:r>
                <a:rPr lang="fr-CH" dirty="0"/>
                <a:t>Convention internationale</a:t>
              </a:r>
            </a:p>
            <a:p>
              <a:pPr lvl="0"/>
              <a:r>
                <a:rPr lang="fr-CH" dirty="0"/>
                <a:t>Constitution fédérale</a:t>
              </a:r>
            </a:p>
            <a:p>
              <a:pPr lvl="0"/>
              <a:r>
                <a:rPr lang="fr-CH" dirty="0"/>
                <a:t>Loi fédérale</a:t>
              </a:r>
            </a:p>
            <a:p>
              <a:pPr lvl="0"/>
              <a:r>
                <a:rPr lang="fr-CH" dirty="0"/>
                <a:t>Ordonnance du législatif</a:t>
              </a:r>
            </a:p>
            <a:p>
              <a:pPr lvl="0"/>
              <a:r>
                <a:rPr lang="fr-CH" dirty="0"/>
                <a:t>Ordonnance de l’exécutif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9278F19-815B-DE36-023F-27AD3ED9E4E2}"/>
                </a:ext>
              </a:extLst>
            </p:cNvPr>
            <p:cNvSpPr txBox="1"/>
            <p:nvPr/>
          </p:nvSpPr>
          <p:spPr>
            <a:xfrm>
              <a:off x="5515649" y="3103800"/>
              <a:ext cx="273664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CH" dirty="0"/>
                <a:t>2.</a:t>
              </a:r>
            </a:p>
            <a:p>
              <a:pPr lvl="0"/>
              <a:r>
                <a:rPr lang="fr-CH" dirty="0"/>
                <a:t>Constitution cantonale</a:t>
              </a:r>
            </a:p>
            <a:p>
              <a:pPr lvl="0"/>
              <a:r>
                <a:rPr lang="fr-CH" dirty="0"/>
                <a:t>Loi cantonale</a:t>
              </a:r>
            </a:p>
            <a:p>
              <a:pPr lvl="0"/>
              <a:r>
                <a:rPr lang="fr-CH" dirty="0"/>
                <a:t>Décret du législatif</a:t>
              </a:r>
            </a:p>
            <a:p>
              <a:pPr lvl="0"/>
              <a:r>
                <a:rPr lang="fr-CH" dirty="0"/>
                <a:t>Ordonnance de l’exécutif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611EB92-DBE7-0C34-0BDD-C5673348CF24}"/>
                </a:ext>
              </a:extLst>
            </p:cNvPr>
            <p:cNvSpPr txBox="1"/>
            <p:nvPr/>
          </p:nvSpPr>
          <p:spPr>
            <a:xfrm>
              <a:off x="6307737" y="4786194"/>
              <a:ext cx="28007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3.</a:t>
              </a:r>
            </a:p>
            <a:p>
              <a:pPr lvl="0"/>
              <a:r>
                <a:rPr lang="fr-CH" dirty="0"/>
                <a:t>Règlement d’organisation</a:t>
              </a:r>
            </a:p>
            <a:p>
              <a:pPr lvl="0"/>
              <a:r>
                <a:rPr lang="fr-CH" dirty="0"/>
                <a:t>Règlement du législatif</a:t>
              </a:r>
            </a:p>
            <a:p>
              <a:pPr lvl="0"/>
              <a:r>
                <a:rPr lang="fr-CH" dirty="0"/>
                <a:t>Règlement de l’exécutif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B6CBDF0-4602-EB38-4412-6860CC9402B7}"/>
                </a:ext>
              </a:extLst>
            </p:cNvPr>
            <p:cNvSpPr txBox="1"/>
            <p:nvPr/>
          </p:nvSpPr>
          <p:spPr>
            <a:xfrm>
              <a:off x="1971442" y="209240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CH" dirty="0"/>
                <a:t>Droit fédéral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C160D70-D0F3-BEC1-10C7-2220366CF29F}"/>
                </a:ext>
              </a:extLst>
            </p:cNvPr>
            <p:cNvSpPr txBox="1"/>
            <p:nvPr/>
          </p:nvSpPr>
          <p:spPr>
            <a:xfrm>
              <a:off x="1084019" y="3379974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CH" dirty="0"/>
                <a:t>Droit cantonal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B0A8BBE-0EC7-AFFD-087E-0319B13AEE69}"/>
                </a:ext>
              </a:extLst>
            </p:cNvPr>
            <p:cNvSpPr txBox="1"/>
            <p:nvPr/>
          </p:nvSpPr>
          <p:spPr>
            <a:xfrm>
              <a:off x="115049" y="4968223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Droit communal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2298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A447609-AC50-45EC-822D-0A74E3C7B710}" vid="{6540BF88-87CD-4AFD-8A17-AB7BB7E2023C}"/>
    </a:ext>
  </a:ext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A447609-AC50-45EC-822D-0A74E3C7B710}" vid="{7EF9E437-F380-4A1B-9F7F-CF97FF66A5FD}"/>
    </a:ext>
  </a:ext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A447609-AC50-45EC-822D-0A74E3C7B710}" vid="{8C23D072-9BDF-451A-AC7C-AE9BE9D58100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95E93A38BC224EB9CC339381F48005" ma:contentTypeVersion="15" ma:contentTypeDescription="Ein neues Dokument erstellen." ma:contentTypeScope="" ma:versionID="6f083ba465ee3f03f7353739ddf8f980">
  <xsd:schema xmlns:xsd="http://www.w3.org/2001/XMLSchema" xmlns:xs="http://www.w3.org/2001/XMLSchema" xmlns:p="http://schemas.microsoft.com/office/2006/metadata/properties" xmlns:ns2="2172ba3c-96ac-4977-a517-c11e89c8e448" xmlns:ns3="e9e27766-0d7a-4ba8-98bc-9a292e329106" targetNamespace="http://schemas.microsoft.com/office/2006/metadata/properties" ma:root="true" ma:fieldsID="4b5d029bfc7d0af0a497edc1b33da836" ns2:_="" ns3:_="">
    <xsd:import namespace="2172ba3c-96ac-4977-a517-c11e89c8e448"/>
    <xsd:import namespace="e9e27766-0d7a-4ba8-98bc-9a292e329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2ba3c-96ac-4977-a517-c11e89c8e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4318ee09-86b9-4afa-97b9-9e8d3a37c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7766-0d7a-4ba8-98bc-9a292e32910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1ae748c-77c8-413d-947d-6e9d842278ef}" ma:internalName="TaxCatchAll" ma:showField="CatchAllData" ma:web="e9e27766-0d7a-4ba8-98bc-9a292e329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72ba3c-96ac-4977-a517-c11e89c8e448">
      <Terms xmlns="http://schemas.microsoft.com/office/infopath/2007/PartnerControls"/>
    </lcf76f155ced4ddcb4097134ff3c332f>
    <TaxCatchAll xmlns="e9e27766-0d7a-4ba8-98bc-9a292e329106" xsi:nil="true"/>
  </documentManagement>
</p:properties>
</file>

<file path=customXml/itemProps1.xml><?xml version="1.0" encoding="utf-8"?>
<ds:datastoreItem xmlns:ds="http://schemas.openxmlformats.org/officeDocument/2006/customXml" ds:itemID="{8BDA1F65-7AE4-4F57-A52C-15F7D667F0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070BDE-FD1E-4E54-93F1-460E309CA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2ba3c-96ac-4977-a517-c11e89c8e448"/>
    <ds:schemaRef ds:uri="e9e27766-0d7a-4ba8-98bc-9a292e3291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5BEF7E-9EE8-401B-8E01-E1E915C4E19F}">
  <ds:schemaRefs>
    <ds:schemaRef ds:uri="2172ba3c-96ac-4977-a517-c11e89c8e448"/>
    <ds:schemaRef ds:uri="e9e27766-0d7a-4ba8-98bc-9a292e329106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VL_Einstieg_OVAP_211012</Template>
  <TotalTime>1232</TotalTime>
  <Words>2187</Words>
  <Application>Microsoft Office PowerPoint</Application>
  <PresentationFormat>Grand écran</PresentationFormat>
  <Paragraphs>347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Segoe UI</vt:lpstr>
      <vt:lpstr>Times New Roman</vt:lpstr>
      <vt:lpstr>Vorlage Präsentation</vt:lpstr>
      <vt:lpstr>1_Benutzerdefiniertes Design</vt:lpstr>
      <vt:lpstr>Benutzerdefiniertes Design</vt:lpstr>
      <vt:lpstr>Agir dans le respect du droit et des directives</vt:lpstr>
      <vt:lpstr>Objectifs</vt:lpstr>
      <vt:lpstr>Programme</vt:lpstr>
      <vt:lpstr>Lien avec l’entreprise</vt:lpstr>
      <vt:lpstr>E-learning – Exercice 01</vt:lpstr>
      <vt:lpstr>Quel sens donner à ce thème ? – Exercice 02</vt:lpstr>
      <vt:lpstr>Les fondements de l’action publique</vt:lpstr>
      <vt:lpstr>L’essentiel en bref</vt:lpstr>
      <vt:lpstr>Hiérarchie du droit </vt:lpstr>
      <vt:lpstr>Exercice 03</vt:lpstr>
      <vt:lpstr>La Constitution et ses buts</vt:lpstr>
      <vt:lpstr>La Constitution et ses buts</vt:lpstr>
      <vt:lpstr>Compétences et tâches – exercice 04</vt:lpstr>
      <vt:lpstr>Les principes administratifs généraux</vt:lpstr>
      <vt:lpstr>Exercice 05</vt:lpstr>
      <vt:lpstr>Principe de la légalité appelé aussi principe de la soumission de l’administration à la règle de droit</vt:lpstr>
      <vt:lpstr>Principe de l’intérêt public</vt:lpstr>
      <vt:lpstr>Principe de proportionnalité</vt:lpstr>
      <vt:lpstr>Principe de la bonne foi</vt:lpstr>
      <vt:lpstr>Principe de l’égalité devant la loi et de l’interdiction de l’arbitraire</vt:lpstr>
      <vt:lpstr>Résumé</vt:lpstr>
      <vt:lpstr>Exercice 06</vt:lpstr>
      <vt:lpstr>Consolidation</vt:lpstr>
      <vt:lpstr>Consolider l’état des connaissances – Exercice 07</vt:lpstr>
      <vt:lpstr>Et dans votre entreprise ? – Exercice 08</vt:lpstr>
      <vt:lpstr>Clôture de la journée</vt:lpstr>
      <vt:lpstr>Lors de cette journée de présence, vous avez…</vt:lpstr>
      <vt:lpstr>Travail de suivi</vt:lpstr>
      <vt:lpstr>Notre prochain CI</vt:lpstr>
      <vt:lpstr>Votre avis compte</vt:lpstr>
      <vt:lpstr>Avez-vous 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des Präsenztags Einstieg</dc:title>
  <dc:creator>Carmen Ferri</dc:creator>
  <cp:lastModifiedBy>Giblaine Laëtitia</cp:lastModifiedBy>
  <cp:revision>64</cp:revision>
  <cp:lastPrinted>2023-07-10T13:17:38Z</cp:lastPrinted>
  <dcterms:created xsi:type="dcterms:W3CDTF">2021-11-23T18:11:01Z</dcterms:created>
  <dcterms:modified xsi:type="dcterms:W3CDTF">2025-09-12T15:38:00Z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0x0101009A95E93A38BC224EB9CC339381F48005</vt:lpwstr>
  </property>
  <property fmtid="{D5CDD505-2E9C-101B-9397-08002B2CF9AE}" pid="3" name="Order">
    <vt:r8>40855400</vt:r8>
  </property>
  <property fmtid="{D5CDD505-2E9C-101B-9397-08002B2CF9AE}" pid="4" name="MediaServiceImageTags">
    <vt:lpwstr/>
  </property>
  <property fmtid="{D5CDD505-2E9C-101B-9397-08002B2CF9AE}" pid="5" name="ArticulateGUID">
    <vt:lpwstr>EFA05F49-06FD-4219-B79F-C014AA32FD64</vt:lpwstr>
  </property>
  <property fmtid="{D5CDD505-2E9C-101B-9397-08002B2CF9AE}" pid="6" name="ArticulatePath">
    <vt:lpwstr>04 Agir dans le respect du droit et des directives - Entrée en matière V2 - Vu avec Gina et Rizwan</vt:lpwstr>
  </property>
</Properties>
</file>